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7" r:id="rId1"/>
  </p:sldMasterIdLst>
  <p:notesMasterIdLst>
    <p:notesMasterId r:id="rId44"/>
  </p:notesMasterIdLst>
  <p:handoutMasterIdLst>
    <p:handoutMasterId r:id="rId45"/>
  </p:handoutMasterIdLst>
  <p:sldIdLst>
    <p:sldId id="258" r:id="rId2"/>
    <p:sldId id="259" r:id="rId3"/>
    <p:sldId id="269" r:id="rId4"/>
    <p:sldId id="278" r:id="rId5"/>
    <p:sldId id="279" r:id="rId6"/>
    <p:sldId id="280" r:id="rId7"/>
    <p:sldId id="277" r:id="rId8"/>
    <p:sldId id="281" r:id="rId9"/>
    <p:sldId id="282" r:id="rId10"/>
    <p:sldId id="273" r:id="rId11"/>
    <p:sldId id="300" r:id="rId12"/>
    <p:sldId id="301" r:id="rId13"/>
    <p:sldId id="275" r:id="rId14"/>
    <p:sldId id="309" r:id="rId15"/>
    <p:sldId id="271" r:id="rId16"/>
    <p:sldId id="290" r:id="rId17"/>
    <p:sldId id="291" r:id="rId18"/>
    <p:sldId id="297" r:id="rId19"/>
    <p:sldId id="298" r:id="rId20"/>
    <p:sldId id="299" r:id="rId21"/>
    <p:sldId id="292" r:id="rId22"/>
    <p:sldId id="293" r:id="rId23"/>
    <p:sldId id="294" r:id="rId24"/>
    <p:sldId id="295" r:id="rId25"/>
    <p:sldId id="296" r:id="rId26"/>
    <p:sldId id="260" r:id="rId27"/>
    <p:sldId id="283" r:id="rId28"/>
    <p:sldId id="285" r:id="rId29"/>
    <p:sldId id="284" r:id="rId30"/>
    <p:sldId id="287" r:id="rId31"/>
    <p:sldId id="286" r:id="rId32"/>
    <p:sldId id="274" r:id="rId33"/>
    <p:sldId id="305" r:id="rId34"/>
    <p:sldId id="308" r:id="rId35"/>
    <p:sldId id="306" r:id="rId36"/>
    <p:sldId id="307" r:id="rId37"/>
    <p:sldId id="268" r:id="rId38"/>
    <p:sldId id="288" r:id="rId39"/>
    <p:sldId id="303" r:id="rId40"/>
    <p:sldId id="289" r:id="rId41"/>
    <p:sldId id="276" r:id="rId42"/>
    <p:sldId id="304" r:id="rId43"/>
  </p:sldIdLst>
  <p:sldSz cx="12192000" cy="6858000"/>
  <p:notesSz cx="6858000" cy="9144000"/>
  <p:custDataLst>
    <p:tags r:id="rId46"/>
  </p:custDataLst>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6041" autoAdjust="0"/>
  </p:normalViewPr>
  <p:slideViewPr>
    <p:cSldViewPr snapToGrid="0">
      <p:cViewPr varScale="1">
        <p:scale>
          <a:sx n="54" d="100"/>
          <a:sy n="54" d="100"/>
        </p:scale>
        <p:origin x="102" y="1026"/>
      </p:cViewPr>
      <p:guideLst>
        <p:guide orient="horz" pos="2160"/>
        <p:guide pos="3840"/>
      </p:guideLst>
    </p:cSldViewPr>
  </p:slideViewPr>
  <p:outlineViewPr>
    <p:cViewPr>
      <p:scale>
        <a:sx n="33" d="100"/>
        <a:sy n="33" d="100"/>
      </p:scale>
      <p:origin x="0" y="-172602"/>
    </p:cViewPr>
  </p:outlineViewPr>
  <p:notesTextViewPr>
    <p:cViewPr>
      <p:scale>
        <a:sx n="1" d="1"/>
        <a:sy n="1" d="1"/>
      </p:scale>
      <p:origin x="0" y="0"/>
    </p:cViewPr>
  </p:notesTextViewPr>
  <p:sorterViewPr>
    <p:cViewPr>
      <p:scale>
        <a:sx n="100" d="100"/>
        <a:sy n="100" d="100"/>
      </p:scale>
      <p:origin x="0" y="-8934"/>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1A47D3-2659-48B4-A8C8-6747681F4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16F23906-C7FC-4786-8E89-AD88DCCA7C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cs typeface="+mn-cs"/>
              </a:defRPr>
            </a:lvl1pPr>
          </a:lstStyle>
          <a:p>
            <a:pPr>
              <a:defRPr/>
            </a:pPr>
            <a:fld id="{36978316-7BBD-4801-B8A6-A320FEBEB50C}" type="datetimeFigureOut">
              <a:rPr lang="en-US"/>
              <a:pPr>
                <a:defRPr/>
              </a:pPr>
              <a:t>8/15/2024</a:t>
            </a:fld>
            <a:endParaRPr lang="en-US" dirty="0"/>
          </a:p>
        </p:txBody>
      </p:sp>
      <p:sp>
        <p:nvSpPr>
          <p:cNvPr id="4" name="Footer Placeholder 3">
            <a:extLst>
              <a:ext uri="{FF2B5EF4-FFF2-40B4-BE49-F238E27FC236}">
                <a16:creationId xmlns:a16="http://schemas.microsoft.com/office/drawing/2014/main" id="{E1C889F0-FC41-49AE-96F9-8F24CDEEB0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28B957BF-4860-4871-BEAB-4475FFD5E1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cs typeface="+mn-cs"/>
              </a:defRPr>
            </a:lvl1pPr>
          </a:lstStyle>
          <a:p>
            <a:pPr>
              <a:defRPr/>
            </a:pPr>
            <a:fld id="{FE69DA98-CA9C-450E-A72F-F9AC49DBCC3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EBA5F2-3AF6-49B9-B719-27A6BC1AF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D4D559A5-51BC-45BE-8E04-AFD5A49724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cs typeface="+mn-cs"/>
              </a:defRPr>
            </a:lvl1pPr>
          </a:lstStyle>
          <a:p>
            <a:pPr>
              <a:defRPr/>
            </a:pPr>
            <a:fld id="{58A0D7B1-C275-4E7F-9FFF-E49A66006205}" type="datetimeFigureOut">
              <a:rPr lang="en-US"/>
              <a:pPr>
                <a:defRPr/>
              </a:pPr>
              <a:t>8/15/2024</a:t>
            </a:fld>
            <a:endParaRPr lang="en-US" dirty="0"/>
          </a:p>
        </p:txBody>
      </p:sp>
      <p:sp>
        <p:nvSpPr>
          <p:cNvPr id="18436" name="Slide Image Placeholder 3">
            <a:extLst>
              <a:ext uri="{FF2B5EF4-FFF2-40B4-BE49-F238E27FC236}">
                <a16:creationId xmlns:a16="http://schemas.microsoft.com/office/drawing/2014/main" id="{E0721C35-EAE2-4BD4-BDD9-4EE816078861}"/>
              </a:ext>
            </a:extLst>
          </p:cNvPr>
          <p:cNvSpPr>
            <a:spLocks noGrp="1" noRot="1" noChangeAspect="1"/>
          </p:cNvSpPr>
          <p:nvPr>
            <p:ph type="sldImg" idx="2"/>
          </p:nvPr>
        </p:nvSpPr>
        <p:spPr bwMode="auto">
          <a:xfrm>
            <a:off x="685800" y="1143000"/>
            <a:ext cx="54864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C04A240C-ECF4-44DB-8AD4-91ED25A02B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A36BD2-0FA1-4685-9DB2-102681B3813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2BC6C13A-2312-4CCA-84CA-A1D4A27B1D5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cs typeface="+mn-cs"/>
              </a:defRPr>
            </a:lvl1pPr>
          </a:lstStyle>
          <a:p>
            <a:pPr>
              <a:defRPr/>
            </a:pPr>
            <a:fld id="{A373C9FF-D4D0-43EE-B8A0-72B6C65DB97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95E7D7B-6CFF-48C8-95E5-3B69328E532E}"/>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2011ADFC-B39E-42B7-91F3-28A53C3172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1508" name="Slide Number Placeholder 3">
            <a:extLst>
              <a:ext uri="{FF2B5EF4-FFF2-40B4-BE49-F238E27FC236}">
                <a16:creationId xmlns:a16="http://schemas.microsoft.com/office/drawing/2014/main" id="{F47B4D54-E24F-4D20-B800-9341E8F02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6D84D470-4CA2-4CBF-B1BA-ABEC7DCB5D6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DF25091-CA41-46EF-AA47-5E83B29FE39A}"/>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CABB80B7-03B7-4153-8107-BF66452F27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1684" name="Slide Number Placeholder 3">
            <a:extLst>
              <a:ext uri="{FF2B5EF4-FFF2-40B4-BE49-F238E27FC236}">
                <a16:creationId xmlns:a16="http://schemas.microsoft.com/office/drawing/2014/main" id="{B0B33B9E-BD41-422A-8B7A-052D585F6A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3144CB52-A47B-4591-8003-7896A422AB35}" type="slidenum">
              <a:rPr lang="en-US" altLang="en-US">
                <a:latin typeface="Calibri" panose="020F0502020204030204" pitchFamily="34" charset="0"/>
              </a:rPr>
              <a:pPr fontAlgn="base">
                <a:spcBef>
                  <a:spcPct val="0"/>
                </a:spcBef>
                <a:spcAft>
                  <a:spcPct val="0"/>
                </a:spcAft>
              </a:pPr>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F37CB0C-051B-4DEB-A31E-E70EFFDA42F0}"/>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1B07B359-A89A-46B4-A4B9-AC57149D9E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24" name="Slide Number Placeholder 3">
            <a:extLst>
              <a:ext uri="{FF2B5EF4-FFF2-40B4-BE49-F238E27FC236}">
                <a16:creationId xmlns:a16="http://schemas.microsoft.com/office/drawing/2014/main" id="{CC6C35A3-C530-40B4-9967-822579800C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D23FD844-A561-4264-B2B7-2999F1B92334}" type="slidenum">
              <a:rPr lang="en-US" altLang="en-US">
                <a:latin typeface="Calibri" panose="020F0502020204030204" pitchFamily="34" charset="0"/>
              </a:rPr>
              <a:pPr fontAlgn="base">
                <a:spcBef>
                  <a:spcPct val="0"/>
                </a:spcBef>
                <a:spcAft>
                  <a:spcPct val="0"/>
                </a:spcAft>
              </a:pPr>
              <a:t>13</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23558EA-123B-48E5-B2CC-2435E531CD30}"/>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7C72E89-EDA9-4B26-A707-BBB167AACE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9396" name="Slide Number Placeholder 3">
            <a:extLst>
              <a:ext uri="{FF2B5EF4-FFF2-40B4-BE49-F238E27FC236}">
                <a16:creationId xmlns:a16="http://schemas.microsoft.com/office/drawing/2014/main" id="{16104102-AC35-45DF-9E31-E7631DCF2E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381B0FC1-A017-4EF9-85FB-B8BA5D4620B3}" type="slidenum">
              <a:rPr lang="en-US" altLang="en-US">
                <a:latin typeface="Calibri" panose="020F0502020204030204" pitchFamily="34" charset="0"/>
              </a:rPr>
              <a:pPr fontAlgn="base">
                <a:spcBef>
                  <a:spcPct val="0"/>
                </a:spcBef>
                <a:spcAft>
                  <a:spcPct val="0"/>
                </a:spcAft>
              </a:pPr>
              <a:t>15</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9EBA579-54A4-431C-A504-9DA145C4E1A9}"/>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FEA1137-82F3-44FE-901C-5F050F6272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8169AD17-3C02-4566-AC69-0A339B1CDD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BCA5EF61-73D1-4326-B721-D001930CE036}" type="slidenum">
              <a:rPr lang="en-US" altLang="en-US">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4DE812B-F186-4515-AF8A-56BAF99E7ED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027BA102-3346-484B-A6D0-668E07031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8" name="Slide Number Placeholder 3">
            <a:extLst>
              <a:ext uri="{FF2B5EF4-FFF2-40B4-BE49-F238E27FC236}">
                <a16:creationId xmlns:a16="http://schemas.microsoft.com/office/drawing/2014/main" id="{AB49C4FC-D4CB-4331-AD5B-42FE978A58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F1F0544E-E260-45FD-8B93-EFA442406F60}" type="slidenum">
              <a:rPr lang="en-US" altLang="en-US">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0FF191D-2DCE-45EE-B1BE-C748CCAFD104}"/>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655A77FE-5851-4FAE-833B-133FBC823D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Slide Number Placeholder 3">
            <a:extLst>
              <a:ext uri="{FF2B5EF4-FFF2-40B4-BE49-F238E27FC236}">
                <a16:creationId xmlns:a16="http://schemas.microsoft.com/office/drawing/2014/main" id="{95C844B8-8414-4586-A958-8B9AC68505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7C177CDE-1AC9-4BB3-B5E4-24564C9A03EF}" type="slidenum">
              <a:rPr lang="en-US" altLang="en-US">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69F74F9-021E-48F2-A8E8-5B0259B5BAC9}"/>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685A9226-004B-4017-9FB2-0751148233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4" name="Slide Number Placeholder 3">
            <a:extLst>
              <a:ext uri="{FF2B5EF4-FFF2-40B4-BE49-F238E27FC236}">
                <a16:creationId xmlns:a16="http://schemas.microsoft.com/office/drawing/2014/main" id="{FB1672E7-EAB5-4F91-855F-421546AC3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02125F2D-8576-4E26-B80A-104CAC4B1B72}" type="slidenum">
              <a:rPr lang="en-US" altLang="en-US">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D0498A1-0140-40BA-AE2A-A986B0FED54F}"/>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F39F78C-E6A5-4325-AEF7-3557D2CB3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7554807D-CA55-4BF4-BAF7-835E3AAB2C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DEAA6F9E-1B50-4F7C-84FA-76DC0C9A0233}" type="slidenum">
              <a:rPr lang="en-US" altLang="en-US">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7C7CB12-B99C-4CDC-96BA-3E799A50BFE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5B65760A-9C6D-4225-B9C7-102A8E28BC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4B48927C-2F15-46DF-BDC0-A4A591AEB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089677D8-D750-4060-A85D-C85418F13297}" type="slidenum">
              <a:rPr lang="en-US" altLang="en-US">
                <a:latin typeface="Calibri" panose="020F0502020204030204" pitchFamily="34" charset="0"/>
              </a:rPr>
              <a:pPr fontAlgn="base">
                <a:spcBef>
                  <a:spcPct val="0"/>
                </a:spcBef>
                <a:spcAft>
                  <a:spcPct val="0"/>
                </a:spcAft>
              </a:pPr>
              <a:t>31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EB33118-52D5-4E42-A19B-E24C36E0EA3B}"/>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9ECCA8CD-6C3D-435B-844E-83F3F4B635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5780" name="Slide Number Placeholder 3">
            <a:extLst>
              <a:ext uri="{FF2B5EF4-FFF2-40B4-BE49-F238E27FC236}">
                <a16:creationId xmlns:a16="http://schemas.microsoft.com/office/drawing/2014/main" id="{8B0BB505-C8B5-45A9-ADDB-DC3DD273C5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D6003C8A-ACCF-4772-9C05-5270077CC52D}" type="slidenum">
              <a:rPr lang="en-US" altLang="en-US">
                <a:latin typeface="Calibri" panose="020F0502020204030204" pitchFamily="34" charset="0"/>
              </a:rPr>
              <a:pPr fontAlgn="base">
                <a:spcBef>
                  <a:spcPct val="0"/>
                </a:spcBef>
                <a:spcAft>
                  <a:spcPct val="0"/>
                </a:spcAft>
              </a:pPr>
              <a:t>32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A188C06-4F86-4201-956A-330B7097E1EF}"/>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5E51E3C6-7898-4C82-B75E-8368BFF605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3556" name="Slide Number Placeholder 3">
            <a:extLst>
              <a:ext uri="{FF2B5EF4-FFF2-40B4-BE49-F238E27FC236}">
                <a16:creationId xmlns:a16="http://schemas.microsoft.com/office/drawing/2014/main" id="{CE296887-9A11-43F5-AADE-FB4E1019D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39F72BD9-B2FE-468E-8FC5-361F601C77FA}" type="slidenum">
              <a:rPr lang="en-US" altLang="en-US">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A16195-DB13-46D8-B4EB-499C1074E5C1}"/>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7F3DABA-7B22-4530-B09C-3A1A2D46A4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a:extLst>
              <a:ext uri="{FF2B5EF4-FFF2-40B4-BE49-F238E27FC236}">
                <a16:creationId xmlns:a16="http://schemas.microsoft.com/office/drawing/2014/main" id="{0307EB97-C4E7-4498-9152-EE49DC5F3B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7F36D92A-535E-41D3-92C5-48A6CE81413B}" type="slidenum">
              <a:rPr lang="en-US" altLang="en-US">
                <a:latin typeface="Calibri" panose="020F0502020204030204" pitchFamily="34" charset="0"/>
              </a:rPr>
              <a:pPr fontAlgn="base">
                <a:spcBef>
                  <a:spcPct val="0"/>
                </a:spcBef>
                <a:spcAft>
                  <a:spcPct val="0"/>
                </a:spcAft>
              </a:pPr>
              <a:t>37</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70E437F-A751-46F7-9A9B-594690905592}"/>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267B6BB1-0ACC-41B1-B7D4-18E65410E4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Slide Number Placeholder 3">
            <a:extLst>
              <a:ext uri="{FF2B5EF4-FFF2-40B4-BE49-F238E27FC236}">
                <a16:creationId xmlns:a16="http://schemas.microsoft.com/office/drawing/2014/main" id="{D8B524F5-9395-4F87-AF1D-673D403C07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670E47C9-F5DD-48B7-AB5B-7D0BAFDBD55A}" type="slidenum">
              <a:rPr lang="en-US" altLang="en-US">
                <a:latin typeface="Calibri" panose="020F0502020204030204" pitchFamily="34" charset="0"/>
              </a:rPr>
              <a:pPr fontAlgn="base">
                <a:spcBef>
                  <a:spcPct val="0"/>
                </a:spcBef>
                <a:spcAft>
                  <a:spcPct val="0"/>
                </a:spcAft>
              </a:pPr>
              <a:t>38</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4C71587-43CA-47D0-A571-147C7456BBA1}"/>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9114FB6A-E1B7-40D8-A9E4-E2B2CC3E6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7348" name="Slide Number Placeholder 3">
            <a:extLst>
              <a:ext uri="{FF2B5EF4-FFF2-40B4-BE49-F238E27FC236}">
                <a16:creationId xmlns:a16="http://schemas.microsoft.com/office/drawing/2014/main" id="{6AE5A885-EBDE-47F1-B63D-FB986E8651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2668E873-1F9A-4127-84A2-2343D0826FC7}" type="slidenum">
              <a:rPr lang="en-US" altLang="en-US">
                <a:latin typeface="Calibri" panose="020F0502020204030204" pitchFamily="34" charset="0"/>
              </a:rPr>
              <a:pPr fontAlgn="base">
                <a:spcBef>
                  <a:spcPct val="0"/>
                </a:spcBef>
                <a:spcAft>
                  <a:spcPct val="0"/>
                </a:spcAft>
              </a:pPr>
              <a:t>40</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42EA384-5803-4E3D-95DB-199359CCEE5B}"/>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7482F552-6BCD-4F20-AB1A-6301F6A839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4996" name="Slide Number Placeholder 3">
            <a:extLst>
              <a:ext uri="{FF2B5EF4-FFF2-40B4-BE49-F238E27FC236}">
                <a16:creationId xmlns:a16="http://schemas.microsoft.com/office/drawing/2014/main" id="{94452E2C-5401-4DFC-8FCF-EA21C6286A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3D9B8603-F703-48AF-A043-4089A57DE7A1}" type="slidenum">
              <a:rPr lang="en-US" altLang="en-US">
                <a:latin typeface="Calibri" panose="020F0502020204030204" pitchFamily="34" charset="0"/>
              </a:rPr>
              <a:pPr fontAlgn="base">
                <a:spcBef>
                  <a:spcPct val="0"/>
                </a:spcBef>
                <a:spcAft>
                  <a:spcPct val="0"/>
                </a:spcAft>
              </a:pPr>
              <a:t>41</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A74FA31-80E5-4A58-980D-DABF88A1F051}"/>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749D3ABF-5867-4874-A9DF-13BC6B81A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5604" name="Slide Number Placeholder 3">
            <a:extLst>
              <a:ext uri="{FF2B5EF4-FFF2-40B4-BE49-F238E27FC236}">
                <a16:creationId xmlns:a16="http://schemas.microsoft.com/office/drawing/2014/main" id="{E6AE81CA-D38C-4E93-930E-6EF06D449F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C5FEE004-5317-47D9-9B30-A0A5109D2875}" type="slidenum">
              <a:rPr lang="en-US" altLang="en-US">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F36EC8B-61F8-4C9A-9296-976D1A69B102}"/>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C923F058-0B2C-4E78-AE10-7FD7CF569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a:extLst>
              <a:ext uri="{FF2B5EF4-FFF2-40B4-BE49-F238E27FC236}">
                <a16:creationId xmlns:a16="http://schemas.microsoft.com/office/drawing/2014/main" id="{73B694FC-F987-4888-9ED2-E1EAEFFEE3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949A2263-D42F-4CB9-806B-D740CA4A87B4}" type="slidenum">
              <a:rPr lang="en-US" altLang="en-US">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B673C75-DEEE-4CAC-B32A-24B72C3991F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935EB5A5-600D-411B-86B4-36581A96D4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9700" name="Slide Number Placeholder 3">
            <a:extLst>
              <a:ext uri="{FF2B5EF4-FFF2-40B4-BE49-F238E27FC236}">
                <a16:creationId xmlns:a16="http://schemas.microsoft.com/office/drawing/2014/main" id="{94BDF61F-0491-418F-9BC8-6E002F50F8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8CA978FD-7FB0-4275-BAFC-FCA0C61AF3BF}" type="slidenum">
              <a:rPr lang="en-US" altLang="en-US">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BBE9354-BAF5-4DB5-AED5-F24A38C4889F}"/>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9B1F6E59-545D-4B37-B83C-19BFDA946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8" name="Slide Number Placeholder 3">
            <a:extLst>
              <a:ext uri="{FF2B5EF4-FFF2-40B4-BE49-F238E27FC236}">
                <a16:creationId xmlns:a16="http://schemas.microsoft.com/office/drawing/2014/main" id="{515A2BDE-4013-4133-AAFC-19703AFF31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1E5ACDF7-A56D-4AB6-AFEE-F78B35A5B178}" type="slidenum">
              <a:rPr lang="en-US" altLang="en-US">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45A4ACB-CC62-4EAD-A942-3A4B47DFE71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2DF51AE-7FE8-4FAA-9874-54D0E3F5D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3796" name="Slide Number Placeholder 3">
            <a:extLst>
              <a:ext uri="{FF2B5EF4-FFF2-40B4-BE49-F238E27FC236}">
                <a16:creationId xmlns:a16="http://schemas.microsoft.com/office/drawing/2014/main" id="{C805F019-B198-462D-A722-88226DD6E1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E8BC2D89-B6DC-4D79-8AC7-833A98F858A4}" type="slidenum">
              <a:rPr lang="en-US" altLang="en-US">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50999D6-59A4-4058-A8E9-8672E1E310A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F9DA563-AFC5-4E9A-9CFF-3E233D6D80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50A62478-73D4-466A-BC2A-ECD7D5E647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F1D18E83-7266-4606-95F1-3D4F79A65CF7}"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9A9C7B-EB16-4AB5-8932-CE0F136BB10B}"/>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CAA50EF-DA32-4695-8C21-3A15D418E6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7892" name="Slide Number Placeholder 3">
            <a:extLst>
              <a:ext uri="{FF2B5EF4-FFF2-40B4-BE49-F238E27FC236}">
                <a16:creationId xmlns:a16="http://schemas.microsoft.com/office/drawing/2014/main" id="{92B64C58-92C1-4C06-96FE-9342F11345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fld id="{B4B092F4-647E-4DBF-A880-F2E06A6C6CE5}"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C75237-9BA1-4C2E-A1E1-D2D273D6786B}"/>
              </a:ext>
            </a:extLst>
          </p:cNvPr>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A8515757-A1E3-4009-9A59-395546B36BB0}"/>
              </a:ext>
            </a:extLst>
          </p:cNvPr>
          <p:cNvSpPr>
            <a:spLocks noGrp="1"/>
          </p:cNvSpPr>
          <p:nvPr>
            <p:ph type="dt" sz="half" idx="10"/>
          </p:nvPr>
        </p:nvSpPr>
        <p:spPr/>
        <p:txBody>
          <a:bodyPr/>
          <a:lstStyle>
            <a:lvl1pPr>
              <a:defRPr/>
            </a:lvl1pPr>
          </a:lstStyle>
          <a:p>
            <a:pPr>
              <a:defRPr/>
            </a:pPr>
            <a:fld id="{CCE940B6-B3DE-4DB1-B440-87DA6CDCF723}"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81B3CF39-1FC7-41E6-9B6B-AFC7512A401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4299052-551C-448B-9AFE-3890CFFCD1F8}"/>
              </a:ext>
            </a:extLst>
          </p:cNvPr>
          <p:cNvSpPr>
            <a:spLocks noGrp="1"/>
          </p:cNvSpPr>
          <p:nvPr>
            <p:ph type="sldNum" sz="quarter" idx="12"/>
          </p:nvPr>
        </p:nvSpPr>
        <p:spPr>
          <a:xfrm>
            <a:off x="531813" y="4529138"/>
            <a:ext cx="779462" cy="365125"/>
          </a:xfrm>
        </p:spPr>
        <p:txBody>
          <a:bodyPr/>
          <a:lstStyle>
            <a:lvl1pPr>
              <a:defRPr/>
            </a:lvl1pPr>
          </a:lstStyle>
          <a:p>
            <a:pPr>
              <a:defRPr/>
            </a:pPr>
            <a:fld id="{83E794B4-826E-4107-896B-FD3D1CF4A35F}" type="slidenum">
              <a:rPr lang="en-US"/>
              <a:pPr>
                <a:defRPr/>
              </a:pPr>
              <a:t>‹#›</a:t>
            </a:fld>
            <a:endParaRPr lang="en-US" dirty="0"/>
          </a:p>
        </p:txBody>
      </p:sp>
    </p:spTree>
    <p:extLst>
      <p:ext uri="{BB962C8B-B14F-4D97-AF65-F5344CB8AC3E}">
        <p14:creationId xmlns:p14="http://schemas.microsoft.com/office/powerpoint/2010/main" val="32361875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41226DC-BD38-4D98-9648-1D3CFB53E78B}"/>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1FD68C1-A968-4B2B-9097-E3F3C19AA780}"/>
              </a:ext>
            </a:extLst>
          </p:cNvPr>
          <p:cNvSpPr>
            <a:spLocks noGrp="1"/>
          </p:cNvSpPr>
          <p:nvPr>
            <p:ph type="dt" sz="half" idx="10"/>
          </p:nvPr>
        </p:nvSpPr>
        <p:spPr/>
        <p:txBody>
          <a:bodyPr/>
          <a:lstStyle>
            <a:lvl1pPr>
              <a:defRPr/>
            </a:lvl1pPr>
          </a:lstStyle>
          <a:p>
            <a:pPr>
              <a:defRPr/>
            </a:pPr>
            <a:fld id="{57707012-518D-4723-8E76-7C3B8FABDB81}"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2DC31392-16DC-41F5-8C44-9E46F7B7605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38BD59E-5843-4D1F-BA09-E6A4E9B289A7}"/>
              </a:ext>
            </a:extLst>
          </p:cNvPr>
          <p:cNvSpPr>
            <a:spLocks noGrp="1"/>
          </p:cNvSpPr>
          <p:nvPr>
            <p:ph type="sldNum" sz="quarter" idx="12"/>
          </p:nvPr>
        </p:nvSpPr>
        <p:spPr>
          <a:xfrm>
            <a:off x="531813" y="3244850"/>
            <a:ext cx="779462" cy="365125"/>
          </a:xfrm>
        </p:spPr>
        <p:txBody>
          <a:bodyPr/>
          <a:lstStyle>
            <a:lvl1pPr>
              <a:defRPr/>
            </a:lvl1pPr>
          </a:lstStyle>
          <a:p>
            <a:pPr>
              <a:defRPr/>
            </a:pPr>
            <a:fld id="{2A5288D5-8A6E-4195-B422-7CC1409D3016}" type="slidenum">
              <a:rPr lang="en-US"/>
              <a:pPr>
                <a:defRPr/>
              </a:pPr>
              <a:t>‹#›</a:t>
            </a:fld>
            <a:endParaRPr lang="en-US" dirty="0"/>
          </a:p>
        </p:txBody>
      </p:sp>
    </p:spTree>
    <p:extLst>
      <p:ext uri="{BB962C8B-B14F-4D97-AF65-F5344CB8AC3E}">
        <p14:creationId xmlns:p14="http://schemas.microsoft.com/office/powerpoint/2010/main" val="35731325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940B1C7-6681-4F45-ACF9-7745DF761B06}"/>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TextBox 23">
            <a:extLst>
              <a:ext uri="{FF2B5EF4-FFF2-40B4-BE49-F238E27FC236}">
                <a16:creationId xmlns:a16="http://schemas.microsoft.com/office/drawing/2014/main" id="{8852F822-62AC-40F4-B8BF-6DFD348A2B25}"/>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8000" dirty="0">
                <a:solidFill>
                  <a:schemeClr val="accent1"/>
                </a:solidFill>
                <a:latin typeface="Arial" panose="020B0604020202020204" pitchFamily="34" charset="0"/>
              </a:rPr>
              <a:t>“</a:t>
            </a:r>
          </a:p>
        </p:txBody>
      </p:sp>
      <p:sp>
        <p:nvSpPr>
          <p:cNvPr id="7" name="TextBox 24">
            <a:extLst>
              <a:ext uri="{FF2B5EF4-FFF2-40B4-BE49-F238E27FC236}">
                <a16:creationId xmlns:a16="http://schemas.microsoft.com/office/drawing/2014/main" id="{7F7D0463-B380-41EC-8634-E4BE63B5361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8000" dirty="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79D15B90-7A73-40B0-9421-4B26A8752725}"/>
              </a:ext>
            </a:extLst>
          </p:cNvPr>
          <p:cNvSpPr>
            <a:spLocks noGrp="1"/>
          </p:cNvSpPr>
          <p:nvPr>
            <p:ph type="dt" sz="half" idx="14"/>
          </p:nvPr>
        </p:nvSpPr>
        <p:spPr/>
        <p:txBody>
          <a:bodyPr/>
          <a:lstStyle>
            <a:lvl1pPr>
              <a:defRPr/>
            </a:lvl1pPr>
          </a:lstStyle>
          <a:p>
            <a:pPr>
              <a:defRPr/>
            </a:pPr>
            <a:fld id="{9EF218A7-5897-4C7E-A396-04B0ADCFBAE4}" type="datetimeFigureOut">
              <a:rPr lang="en-US"/>
              <a:pPr>
                <a:defRPr/>
              </a:pPr>
              <a:t>8/15/2024</a:t>
            </a:fld>
            <a:endParaRPr lang="en-US" dirty="0"/>
          </a:p>
        </p:txBody>
      </p:sp>
      <p:sp>
        <p:nvSpPr>
          <p:cNvPr id="9" name="Footer Placeholder 4">
            <a:extLst>
              <a:ext uri="{FF2B5EF4-FFF2-40B4-BE49-F238E27FC236}">
                <a16:creationId xmlns:a16="http://schemas.microsoft.com/office/drawing/2014/main" id="{254FD4B5-CE62-4AA2-BA76-EC1BAABD39B7}"/>
              </a:ext>
            </a:extLst>
          </p:cNvPr>
          <p:cNvSpPr>
            <a:spLocks noGrp="1"/>
          </p:cNvSpPr>
          <p:nvPr>
            <p:ph type="ftr" sz="quarter" idx="15"/>
          </p:nvPr>
        </p:nvSpPr>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AAC3BD01-092B-4BCC-BC65-C6AFF7115F0B}"/>
              </a:ext>
            </a:extLst>
          </p:cNvPr>
          <p:cNvSpPr>
            <a:spLocks noGrp="1"/>
          </p:cNvSpPr>
          <p:nvPr>
            <p:ph type="sldNum" sz="quarter" idx="16"/>
          </p:nvPr>
        </p:nvSpPr>
        <p:spPr>
          <a:xfrm>
            <a:off x="531813" y="3244850"/>
            <a:ext cx="779462" cy="365125"/>
          </a:xfrm>
        </p:spPr>
        <p:txBody>
          <a:bodyPr/>
          <a:lstStyle>
            <a:lvl1pPr>
              <a:defRPr/>
            </a:lvl1pPr>
          </a:lstStyle>
          <a:p>
            <a:pPr>
              <a:defRPr/>
            </a:pPr>
            <a:fld id="{6670D3F0-A0E8-4DFF-9860-F0E1C9B7E80F}" type="slidenum">
              <a:rPr lang="en-US"/>
              <a:pPr>
                <a:defRPr/>
              </a:pPr>
              <a:t>‹#›</a:t>
            </a:fld>
            <a:endParaRPr lang="en-US" dirty="0"/>
          </a:p>
        </p:txBody>
      </p:sp>
    </p:spTree>
    <p:extLst>
      <p:ext uri="{BB962C8B-B14F-4D97-AF65-F5344CB8AC3E}">
        <p14:creationId xmlns:p14="http://schemas.microsoft.com/office/powerpoint/2010/main" val="29378870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44143F9-07C1-43A8-8E68-0BF565F4D0B7}"/>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01A9FBBA-0367-479D-B766-A35DE16728E2}"/>
              </a:ext>
            </a:extLst>
          </p:cNvPr>
          <p:cNvSpPr>
            <a:spLocks noGrp="1"/>
          </p:cNvSpPr>
          <p:nvPr>
            <p:ph type="dt" sz="half" idx="10"/>
          </p:nvPr>
        </p:nvSpPr>
        <p:spPr/>
        <p:txBody>
          <a:bodyPr/>
          <a:lstStyle>
            <a:lvl1pPr>
              <a:defRPr/>
            </a:lvl1pPr>
          </a:lstStyle>
          <a:p>
            <a:pPr>
              <a:defRPr/>
            </a:pPr>
            <a:fld id="{E68B9E62-4924-4139-8A6F-834DFAAADA1C}" type="datetimeFigureOut">
              <a:rPr lang="en-US"/>
              <a:pPr>
                <a:defRPr/>
              </a:pPr>
              <a:t>8/15/2024</a:t>
            </a:fld>
            <a:endParaRPr lang="en-US" dirty="0"/>
          </a:p>
        </p:txBody>
      </p:sp>
      <p:sp>
        <p:nvSpPr>
          <p:cNvPr id="7" name="Footer Placeholder 5">
            <a:extLst>
              <a:ext uri="{FF2B5EF4-FFF2-40B4-BE49-F238E27FC236}">
                <a16:creationId xmlns:a16="http://schemas.microsoft.com/office/drawing/2014/main" id="{B7DE51C0-E48E-449C-A1B0-89A117A3C428}"/>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DC8153C4-F40A-4434-AC5E-C35B17F0C264}"/>
              </a:ext>
            </a:extLst>
          </p:cNvPr>
          <p:cNvSpPr>
            <a:spLocks noGrp="1"/>
          </p:cNvSpPr>
          <p:nvPr>
            <p:ph type="sldNum" sz="quarter" idx="12"/>
          </p:nvPr>
        </p:nvSpPr>
        <p:spPr>
          <a:xfrm>
            <a:off x="531813" y="4983163"/>
            <a:ext cx="779462" cy="365125"/>
          </a:xfrm>
        </p:spPr>
        <p:txBody>
          <a:bodyPr/>
          <a:lstStyle>
            <a:lvl1pPr>
              <a:defRPr/>
            </a:lvl1pPr>
          </a:lstStyle>
          <a:p>
            <a:pPr>
              <a:defRPr/>
            </a:pPr>
            <a:fld id="{ECDF831E-A6B3-475C-BAB9-AEEF31299D5D}" type="slidenum">
              <a:rPr lang="en-US"/>
              <a:pPr>
                <a:defRPr/>
              </a:pPr>
              <a:t>‹#›</a:t>
            </a:fld>
            <a:endParaRPr lang="en-US" dirty="0"/>
          </a:p>
        </p:txBody>
      </p:sp>
    </p:spTree>
    <p:extLst>
      <p:ext uri="{BB962C8B-B14F-4D97-AF65-F5344CB8AC3E}">
        <p14:creationId xmlns:p14="http://schemas.microsoft.com/office/powerpoint/2010/main" val="16870518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87DE98-36BE-46AD-A0D1-ABFDA5D512DA}"/>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TextBox 23">
            <a:extLst>
              <a:ext uri="{FF2B5EF4-FFF2-40B4-BE49-F238E27FC236}">
                <a16:creationId xmlns:a16="http://schemas.microsoft.com/office/drawing/2014/main" id="{06C0FA36-A7A7-4387-A12A-F8721CA0CCA3}"/>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8000" dirty="0">
                <a:solidFill>
                  <a:schemeClr val="accent1"/>
                </a:solidFill>
                <a:latin typeface="Arial" panose="020B0604020202020204" pitchFamily="34" charset="0"/>
              </a:rPr>
              <a:t>“</a:t>
            </a:r>
          </a:p>
        </p:txBody>
      </p:sp>
      <p:sp>
        <p:nvSpPr>
          <p:cNvPr id="7" name="TextBox 24">
            <a:extLst>
              <a:ext uri="{FF2B5EF4-FFF2-40B4-BE49-F238E27FC236}">
                <a16:creationId xmlns:a16="http://schemas.microsoft.com/office/drawing/2014/main" id="{309F25AC-75AB-42CD-AA47-EA6B96A49848}"/>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8000" dirty="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1F34D393-4F9F-4276-A289-79A8934AB42D}"/>
              </a:ext>
            </a:extLst>
          </p:cNvPr>
          <p:cNvSpPr>
            <a:spLocks noGrp="1"/>
          </p:cNvSpPr>
          <p:nvPr>
            <p:ph type="dt" sz="half" idx="14"/>
          </p:nvPr>
        </p:nvSpPr>
        <p:spPr/>
        <p:txBody>
          <a:bodyPr/>
          <a:lstStyle>
            <a:lvl1pPr>
              <a:defRPr/>
            </a:lvl1pPr>
          </a:lstStyle>
          <a:p>
            <a:pPr>
              <a:defRPr/>
            </a:pPr>
            <a:fld id="{8D19E7B4-82A8-4DBD-BB9C-D393B825FC39}" type="datetimeFigureOut">
              <a:rPr lang="en-US"/>
              <a:pPr>
                <a:defRPr/>
              </a:pPr>
              <a:t>8/15/2024</a:t>
            </a:fld>
            <a:endParaRPr lang="en-US" dirty="0"/>
          </a:p>
        </p:txBody>
      </p:sp>
      <p:sp>
        <p:nvSpPr>
          <p:cNvPr id="9" name="Footer Placeholder 5">
            <a:extLst>
              <a:ext uri="{FF2B5EF4-FFF2-40B4-BE49-F238E27FC236}">
                <a16:creationId xmlns:a16="http://schemas.microsoft.com/office/drawing/2014/main" id="{E4B3B98A-808E-4E88-A366-2EA1A7A7AD4B}"/>
              </a:ext>
            </a:extLst>
          </p:cNvPr>
          <p:cNvSpPr>
            <a:spLocks noGrp="1"/>
          </p:cNvSpPr>
          <p:nvPr>
            <p:ph type="ftr" sz="quarter" idx="15"/>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8A247495-0F13-459F-A9A5-36AAEAAF1F2C}"/>
              </a:ext>
            </a:extLst>
          </p:cNvPr>
          <p:cNvSpPr>
            <a:spLocks noGrp="1"/>
          </p:cNvSpPr>
          <p:nvPr>
            <p:ph type="sldNum" sz="quarter" idx="16"/>
          </p:nvPr>
        </p:nvSpPr>
        <p:spPr>
          <a:xfrm>
            <a:off x="531813" y="4983163"/>
            <a:ext cx="779462" cy="365125"/>
          </a:xfrm>
        </p:spPr>
        <p:txBody>
          <a:bodyPr/>
          <a:lstStyle>
            <a:lvl1pPr>
              <a:defRPr/>
            </a:lvl1pPr>
          </a:lstStyle>
          <a:p>
            <a:pPr>
              <a:defRPr/>
            </a:pPr>
            <a:fld id="{12D8F235-BE4F-4FE3-9092-3CDAC9083010}" type="slidenum">
              <a:rPr lang="en-US"/>
              <a:pPr>
                <a:defRPr/>
              </a:pPr>
              <a:t>‹#›</a:t>
            </a:fld>
            <a:endParaRPr lang="en-US" dirty="0"/>
          </a:p>
        </p:txBody>
      </p:sp>
    </p:spTree>
    <p:extLst>
      <p:ext uri="{BB962C8B-B14F-4D97-AF65-F5344CB8AC3E}">
        <p14:creationId xmlns:p14="http://schemas.microsoft.com/office/powerpoint/2010/main" val="1384377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F0F4FD2-F091-4FB2-B6E3-6C595FA45A2A}"/>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41FCEE8D-ACC7-4143-BD41-B0B6C18F1D22}"/>
              </a:ext>
            </a:extLst>
          </p:cNvPr>
          <p:cNvSpPr>
            <a:spLocks noGrp="1"/>
          </p:cNvSpPr>
          <p:nvPr>
            <p:ph type="dt" sz="half" idx="14"/>
          </p:nvPr>
        </p:nvSpPr>
        <p:spPr/>
        <p:txBody>
          <a:bodyPr/>
          <a:lstStyle>
            <a:lvl1pPr>
              <a:defRPr/>
            </a:lvl1pPr>
          </a:lstStyle>
          <a:p>
            <a:pPr>
              <a:defRPr/>
            </a:pPr>
            <a:fld id="{597B9C7B-501C-4E04-871B-FA3415F3F92D}" type="datetimeFigureOut">
              <a:rPr lang="en-US"/>
              <a:pPr>
                <a:defRPr/>
              </a:pPr>
              <a:t>8/15/2024</a:t>
            </a:fld>
            <a:endParaRPr lang="en-US" dirty="0"/>
          </a:p>
        </p:txBody>
      </p:sp>
      <p:sp>
        <p:nvSpPr>
          <p:cNvPr id="7" name="Footer Placeholder 5">
            <a:extLst>
              <a:ext uri="{FF2B5EF4-FFF2-40B4-BE49-F238E27FC236}">
                <a16:creationId xmlns:a16="http://schemas.microsoft.com/office/drawing/2014/main" id="{F55CF088-AB1C-4561-B520-A0DF97EB6B07}"/>
              </a:ext>
            </a:extLst>
          </p:cNvPr>
          <p:cNvSpPr>
            <a:spLocks noGrp="1"/>
          </p:cNvSpPr>
          <p:nvPr>
            <p:ph type="ftr" sz="quarter" idx="15"/>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38385915-7778-4BBC-A087-22F131CA97C3}"/>
              </a:ext>
            </a:extLst>
          </p:cNvPr>
          <p:cNvSpPr>
            <a:spLocks noGrp="1"/>
          </p:cNvSpPr>
          <p:nvPr>
            <p:ph type="sldNum" sz="quarter" idx="16"/>
          </p:nvPr>
        </p:nvSpPr>
        <p:spPr>
          <a:xfrm>
            <a:off x="531813" y="4983163"/>
            <a:ext cx="779462" cy="365125"/>
          </a:xfrm>
        </p:spPr>
        <p:txBody>
          <a:bodyPr/>
          <a:lstStyle>
            <a:lvl1pPr>
              <a:defRPr/>
            </a:lvl1pPr>
          </a:lstStyle>
          <a:p>
            <a:pPr>
              <a:defRPr/>
            </a:pPr>
            <a:fld id="{8AEC6E31-989F-49EF-B9FA-447B57F1CEE2}" type="slidenum">
              <a:rPr lang="en-US"/>
              <a:pPr>
                <a:defRPr/>
              </a:pPr>
              <a:t>‹#›</a:t>
            </a:fld>
            <a:endParaRPr lang="en-US" dirty="0"/>
          </a:p>
        </p:txBody>
      </p:sp>
    </p:spTree>
    <p:extLst>
      <p:ext uri="{BB962C8B-B14F-4D97-AF65-F5344CB8AC3E}">
        <p14:creationId xmlns:p14="http://schemas.microsoft.com/office/powerpoint/2010/main" val="27785159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C3DA7D0-DF6E-41D6-902E-21647349A95A}"/>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4897AEF-09E4-433A-973F-D531F9F9D6F4}"/>
              </a:ext>
            </a:extLst>
          </p:cNvPr>
          <p:cNvSpPr>
            <a:spLocks noGrp="1"/>
          </p:cNvSpPr>
          <p:nvPr>
            <p:ph type="dt" sz="half" idx="10"/>
          </p:nvPr>
        </p:nvSpPr>
        <p:spPr/>
        <p:txBody>
          <a:bodyPr/>
          <a:lstStyle>
            <a:lvl1pPr>
              <a:defRPr/>
            </a:lvl1pPr>
          </a:lstStyle>
          <a:p>
            <a:pPr>
              <a:defRPr/>
            </a:pPr>
            <a:fld id="{1403EF88-E0E3-4C88-87CB-53B27B94E3F6}"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B28AEA4E-1521-46A9-93B1-46986341B2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E5C6970-41F5-4B98-A30F-7FFA2C20B003}"/>
              </a:ext>
            </a:extLst>
          </p:cNvPr>
          <p:cNvSpPr>
            <a:spLocks noGrp="1"/>
          </p:cNvSpPr>
          <p:nvPr>
            <p:ph type="sldNum" sz="quarter" idx="12"/>
          </p:nvPr>
        </p:nvSpPr>
        <p:spPr/>
        <p:txBody>
          <a:bodyPr/>
          <a:lstStyle>
            <a:lvl1pPr>
              <a:defRPr/>
            </a:lvl1pPr>
          </a:lstStyle>
          <a:p>
            <a:pPr>
              <a:defRPr/>
            </a:pPr>
            <a:fld id="{83379655-3DDD-4DE4-B297-23A5B32903B7}" type="slidenum">
              <a:rPr lang="en-US"/>
              <a:pPr>
                <a:defRPr/>
              </a:pPr>
              <a:t>‹#›</a:t>
            </a:fld>
            <a:endParaRPr lang="en-US" dirty="0"/>
          </a:p>
        </p:txBody>
      </p:sp>
    </p:spTree>
    <p:extLst>
      <p:ext uri="{BB962C8B-B14F-4D97-AF65-F5344CB8AC3E}">
        <p14:creationId xmlns:p14="http://schemas.microsoft.com/office/powerpoint/2010/main" val="2992570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CEE1A4F-E014-45BE-B899-5F350764E4E1}"/>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42A747-B73B-4911-A24F-B88CE1FECDAF}"/>
              </a:ext>
            </a:extLst>
          </p:cNvPr>
          <p:cNvSpPr>
            <a:spLocks noGrp="1"/>
          </p:cNvSpPr>
          <p:nvPr>
            <p:ph type="dt" sz="half" idx="10"/>
          </p:nvPr>
        </p:nvSpPr>
        <p:spPr/>
        <p:txBody>
          <a:bodyPr/>
          <a:lstStyle>
            <a:lvl1pPr>
              <a:defRPr/>
            </a:lvl1pPr>
          </a:lstStyle>
          <a:p>
            <a:pPr>
              <a:defRPr/>
            </a:pPr>
            <a:fld id="{D6EF0757-FD68-49E2-A7DC-BBEC8F376645}"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E19FD5B0-F128-4F00-B236-368BA95D994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BC7D1E6-07E3-4E69-AA91-5E010018532A}"/>
              </a:ext>
            </a:extLst>
          </p:cNvPr>
          <p:cNvSpPr>
            <a:spLocks noGrp="1"/>
          </p:cNvSpPr>
          <p:nvPr>
            <p:ph type="sldNum" sz="quarter" idx="12"/>
          </p:nvPr>
        </p:nvSpPr>
        <p:spPr/>
        <p:txBody>
          <a:bodyPr/>
          <a:lstStyle>
            <a:lvl1pPr>
              <a:defRPr/>
            </a:lvl1pPr>
          </a:lstStyle>
          <a:p>
            <a:pPr>
              <a:defRPr/>
            </a:pPr>
            <a:fld id="{74C6EF0D-F5E9-4EC1-A2EE-ACC4E80E84A9}" type="slidenum">
              <a:rPr lang="en-US"/>
              <a:pPr>
                <a:defRPr/>
              </a:pPr>
              <a:t>‹#›</a:t>
            </a:fld>
            <a:endParaRPr lang="en-US" dirty="0"/>
          </a:p>
        </p:txBody>
      </p:sp>
    </p:spTree>
    <p:extLst>
      <p:ext uri="{BB962C8B-B14F-4D97-AF65-F5344CB8AC3E}">
        <p14:creationId xmlns:p14="http://schemas.microsoft.com/office/powerpoint/2010/main" val="22682283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6863DF-A90D-473D-9305-C579918FF85D}"/>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FDA5B9-F4C7-4828-B27E-6AD0DC44A05E}"/>
              </a:ext>
            </a:extLst>
          </p:cNvPr>
          <p:cNvSpPr>
            <a:spLocks noGrp="1"/>
          </p:cNvSpPr>
          <p:nvPr>
            <p:ph type="dt" sz="half" idx="10"/>
          </p:nvPr>
        </p:nvSpPr>
        <p:spPr/>
        <p:txBody>
          <a:bodyPr/>
          <a:lstStyle>
            <a:lvl1pPr>
              <a:defRPr/>
            </a:lvl1pPr>
          </a:lstStyle>
          <a:p>
            <a:pPr>
              <a:defRPr/>
            </a:pPr>
            <a:fld id="{516139A8-5B15-4436-BCF5-32B17D8F7F08}"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12E92C3F-6BC7-47E1-99C0-0564D38BFC9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1F50DA3-4249-475F-AE1A-C18BC4E6EE15}"/>
              </a:ext>
            </a:extLst>
          </p:cNvPr>
          <p:cNvSpPr>
            <a:spLocks noGrp="1"/>
          </p:cNvSpPr>
          <p:nvPr>
            <p:ph type="sldNum" sz="quarter" idx="12"/>
          </p:nvPr>
        </p:nvSpPr>
        <p:spPr/>
        <p:txBody>
          <a:bodyPr/>
          <a:lstStyle>
            <a:lvl1pPr>
              <a:defRPr/>
            </a:lvl1pPr>
          </a:lstStyle>
          <a:p>
            <a:pPr>
              <a:defRPr/>
            </a:pPr>
            <a:fld id="{0160F592-616F-4F96-A141-B436EA6F6ACB}" type="slidenum">
              <a:rPr lang="en-US"/>
              <a:pPr>
                <a:defRPr/>
              </a:pPr>
              <a:t>‹#›</a:t>
            </a:fld>
            <a:endParaRPr lang="en-US" dirty="0"/>
          </a:p>
        </p:txBody>
      </p:sp>
    </p:spTree>
    <p:extLst>
      <p:ext uri="{BB962C8B-B14F-4D97-AF65-F5344CB8AC3E}">
        <p14:creationId xmlns:p14="http://schemas.microsoft.com/office/powerpoint/2010/main" val="16917200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B81597B-4B4D-473C-BE20-AE94E6305F17}"/>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F31E36E-F219-4C59-A3F4-0E9EB754DEF1}"/>
              </a:ext>
            </a:extLst>
          </p:cNvPr>
          <p:cNvSpPr>
            <a:spLocks noGrp="1"/>
          </p:cNvSpPr>
          <p:nvPr>
            <p:ph type="dt" sz="half" idx="10"/>
          </p:nvPr>
        </p:nvSpPr>
        <p:spPr/>
        <p:txBody>
          <a:bodyPr/>
          <a:lstStyle>
            <a:lvl1pPr>
              <a:defRPr/>
            </a:lvl1pPr>
          </a:lstStyle>
          <a:p>
            <a:pPr>
              <a:defRPr/>
            </a:pPr>
            <a:fld id="{8DD95776-80F0-4DF3-A93C-9C0D203A4C6A}" type="datetimeFigureOut">
              <a:rPr lang="en-US"/>
              <a:pPr>
                <a:defRPr/>
              </a:pPr>
              <a:t>8/15/2024</a:t>
            </a:fld>
            <a:endParaRPr lang="en-US" dirty="0"/>
          </a:p>
        </p:txBody>
      </p:sp>
      <p:sp>
        <p:nvSpPr>
          <p:cNvPr id="6" name="Footer Placeholder 4">
            <a:extLst>
              <a:ext uri="{FF2B5EF4-FFF2-40B4-BE49-F238E27FC236}">
                <a16:creationId xmlns:a16="http://schemas.microsoft.com/office/drawing/2014/main" id="{FEDE1739-03C8-4919-BF5B-C239A68916E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D125EAF-8D61-465B-B2D8-FAE37A0B203C}"/>
              </a:ext>
            </a:extLst>
          </p:cNvPr>
          <p:cNvSpPr>
            <a:spLocks noGrp="1"/>
          </p:cNvSpPr>
          <p:nvPr>
            <p:ph type="sldNum" sz="quarter" idx="12"/>
          </p:nvPr>
        </p:nvSpPr>
        <p:spPr>
          <a:xfrm>
            <a:off x="531813" y="3244850"/>
            <a:ext cx="779462" cy="365125"/>
          </a:xfrm>
        </p:spPr>
        <p:txBody>
          <a:bodyPr/>
          <a:lstStyle>
            <a:lvl1pPr>
              <a:defRPr/>
            </a:lvl1pPr>
          </a:lstStyle>
          <a:p>
            <a:pPr>
              <a:defRPr/>
            </a:pPr>
            <a:fld id="{39DE5CC9-4897-4C10-9AB3-7A36268A58CA}" type="slidenum">
              <a:rPr lang="en-US"/>
              <a:pPr>
                <a:defRPr/>
              </a:pPr>
              <a:t>‹#›</a:t>
            </a:fld>
            <a:endParaRPr lang="en-US" dirty="0"/>
          </a:p>
        </p:txBody>
      </p:sp>
    </p:spTree>
    <p:extLst>
      <p:ext uri="{BB962C8B-B14F-4D97-AF65-F5344CB8AC3E}">
        <p14:creationId xmlns:p14="http://schemas.microsoft.com/office/powerpoint/2010/main" val="2406747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03534BC-CB05-4664-B5A2-24B39F0E3BEE}"/>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BDA9034-2EEF-4B7E-BFB3-F1184E5AAF75}"/>
              </a:ext>
            </a:extLst>
          </p:cNvPr>
          <p:cNvSpPr>
            <a:spLocks noGrp="1"/>
          </p:cNvSpPr>
          <p:nvPr>
            <p:ph type="dt" sz="half" idx="10"/>
          </p:nvPr>
        </p:nvSpPr>
        <p:spPr/>
        <p:txBody>
          <a:bodyPr/>
          <a:lstStyle>
            <a:lvl1pPr>
              <a:defRPr/>
            </a:lvl1pPr>
          </a:lstStyle>
          <a:p>
            <a:pPr>
              <a:defRPr/>
            </a:pPr>
            <a:fld id="{E51AD55E-9351-49D0-ABA7-8842FC5B1A8D}" type="datetimeFigureOut">
              <a:rPr lang="en-US"/>
              <a:pPr>
                <a:defRPr/>
              </a:pPr>
              <a:t>8/15/2024</a:t>
            </a:fld>
            <a:endParaRPr lang="en-US" dirty="0"/>
          </a:p>
        </p:txBody>
      </p:sp>
      <p:sp>
        <p:nvSpPr>
          <p:cNvPr id="7" name="Footer Placeholder 5">
            <a:extLst>
              <a:ext uri="{FF2B5EF4-FFF2-40B4-BE49-F238E27FC236}">
                <a16:creationId xmlns:a16="http://schemas.microsoft.com/office/drawing/2014/main" id="{C47F4C7C-00F8-415B-8048-39C2DC88120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B43B694-ED63-4006-9051-9D46439EC20D}"/>
              </a:ext>
            </a:extLst>
          </p:cNvPr>
          <p:cNvSpPr>
            <a:spLocks noGrp="1"/>
          </p:cNvSpPr>
          <p:nvPr>
            <p:ph type="sldNum" sz="quarter" idx="12"/>
          </p:nvPr>
        </p:nvSpPr>
        <p:spPr/>
        <p:txBody>
          <a:bodyPr/>
          <a:lstStyle>
            <a:lvl1pPr>
              <a:defRPr/>
            </a:lvl1pPr>
          </a:lstStyle>
          <a:p>
            <a:pPr>
              <a:defRPr/>
            </a:pPr>
            <a:fld id="{4C23803E-4B9A-4C62-8E3F-6FA869F40E18}" type="slidenum">
              <a:rPr lang="en-US"/>
              <a:pPr>
                <a:defRPr/>
              </a:pPr>
              <a:t>‹#›</a:t>
            </a:fld>
            <a:endParaRPr lang="en-US" dirty="0"/>
          </a:p>
        </p:txBody>
      </p:sp>
    </p:spTree>
    <p:extLst>
      <p:ext uri="{BB962C8B-B14F-4D97-AF65-F5344CB8AC3E}">
        <p14:creationId xmlns:p14="http://schemas.microsoft.com/office/powerpoint/2010/main" val="1400108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836398C7-A139-4B66-B779-10F1AB33672B}"/>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1D1AD1D9-D261-4115-B763-E37C6B1FEA9B}"/>
              </a:ext>
            </a:extLst>
          </p:cNvPr>
          <p:cNvSpPr>
            <a:spLocks noGrp="1"/>
          </p:cNvSpPr>
          <p:nvPr>
            <p:ph type="dt" sz="half" idx="10"/>
          </p:nvPr>
        </p:nvSpPr>
        <p:spPr/>
        <p:txBody>
          <a:bodyPr/>
          <a:lstStyle>
            <a:lvl1pPr>
              <a:defRPr/>
            </a:lvl1pPr>
          </a:lstStyle>
          <a:p>
            <a:pPr>
              <a:defRPr/>
            </a:pPr>
            <a:fld id="{D0CB272C-2E99-4DB2-84AD-101494558C8A}" type="datetimeFigureOut">
              <a:rPr lang="en-US"/>
              <a:pPr>
                <a:defRPr/>
              </a:pPr>
              <a:t>8/15/2024</a:t>
            </a:fld>
            <a:endParaRPr lang="en-US" dirty="0"/>
          </a:p>
        </p:txBody>
      </p:sp>
      <p:sp>
        <p:nvSpPr>
          <p:cNvPr id="9" name="Footer Placeholder 7">
            <a:extLst>
              <a:ext uri="{FF2B5EF4-FFF2-40B4-BE49-F238E27FC236}">
                <a16:creationId xmlns:a16="http://schemas.microsoft.com/office/drawing/2014/main" id="{5262931C-479D-4E45-8EA6-62FB8FEB3E99}"/>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4C67CC2D-24C4-4536-BA75-AFA982D2A36A}"/>
              </a:ext>
            </a:extLst>
          </p:cNvPr>
          <p:cNvSpPr>
            <a:spLocks noGrp="1"/>
          </p:cNvSpPr>
          <p:nvPr>
            <p:ph type="sldNum" sz="quarter" idx="12"/>
          </p:nvPr>
        </p:nvSpPr>
        <p:spPr/>
        <p:txBody>
          <a:bodyPr/>
          <a:lstStyle>
            <a:lvl1pPr>
              <a:defRPr/>
            </a:lvl1pPr>
          </a:lstStyle>
          <a:p>
            <a:pPr>
              <a:defRPr/>
            </a:pPr>
            <a:fld id="{6AF71234-B5D7-49C5-BFE5-CE96A3E2CEE0}" type="slidenum">
              <a:rPr lang="en-US"/>
              <a:pPr>
                <a:defRPr/>
              </a:pPr>
              <a:t>‹#›</a:t>
            </a:fld>
            <a:endParaRPr lang="en-US" dirty="0"/>
          </a:p>
        </p:txBody>
      </p:sp>
    </p:spTree>
    <p:extLst>
      <p:ext uri="{BB962C8B-B14F-4D97-AF65-F5344CB8AC3E}">
        <p14:creationId xmlns:p14="http://schemas.microsoft.com/office/powerpoint/2010/main" val="33188222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269617D-F1A2-4B9E-8049-11A03F3BEC7C}"/>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DA1CB01A-73BA-4E6E-949E-9DDA139779DA}"/>
              </a:ext>
            </a:extLst>
          </p:cNvPr>
          <p:cNvSpPr>
            <a:spLocks noGrp="1"/>
          </p:cNvSpPr>
          <p:nvPr>
            <p:ph type="dt" sz="half" idx="10"/>
          </p:nvPr>
        </p:nvSpPr>
        <p:spPr/>
        <p:txBody>
          <a:bodyPr/>
          <a:lstStyle>
            <a:lvl1pPr>
              <a:defRPr/>
            </a:lvl1pPr>
          </a:lstStyle>
          <a:p>
            <a:pPr>
              <a:defRPr/>
            </a:pPr>
            <a:fld id="{03E40C5C-E0DC-4D32-80E3-F11155C15E3E}" type="datetimeFigureOut">
              <a:rPr lang="en-US"/>
              <a:pPr>
                <a:defRPr/>
              </a:pPr>
              <a:t>8/15/2024</a:t>
            </a:fld>
            <a:endParaRPr lang="en-US" dirty="0"/>
          </a:p>
        </p:txBody>
      </p:sp>
      <p:sp>
        <p:nvSpPr>
          <p:cNvPr id="5" name="Footer Placeholder 3">
            <a:extLst>
              <a:ext uri="{FF2B5EF4-FFF2-40B4-BE49-F238E27FC236}">
                <a16:creationId xmlns:a16="http://schemas.microsoft.com/office/drawing/2014/main" id="{FCC6C6D8-7CA4-43AF-9F90-D3EC8B20E1E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4">
            <a:extLst>
              <a:ext uri="{FF2B5EF4-FFF2-40B4-BE49-F238E27FC236}">
                <a16:creationId xmlns:a16="http://schemas.microsoft.com/office/drawing/2014/main" id="{82DC9D74-4717-4A7E-9B98-44F328E4A3CE}"/>
              </a:ext>
            </a:extLst>
          </p:cNvPr>
          <p:cNvSpPr>
            <a:spLocks noGrp="1"/>
          </p:cNvSpPr>
          <p:nvPr>
            <p:ph type="sldNum" sz="quarter" idx="12"/>
          </p:nvPr>
        </p:nvSpPr>
        <p:spPr/>
        <p:txBody>
          <a:bodyPr/>
          <a:lstStyle>
            <a:lvl1pPr>
              <a:defRPr/>
            </a:lvl1pPr>
          </a:lstStyle>
          <a:p>
            <a:pPr>
              <a:defRPr/>
            </a:pPr>
            <a:fld id="{F2F57115-502A-4820-9BE3-3AB5994418C7}" type="slidenum">
              <a:rPr lang="en-US"/>
              <a:pPr>
                <a:defRPr/>
              </a:pPr>
              <a:t>‹#›</a:t>
            </a:fld>
            <a:endParaRPr lang="en-US" dirty="0"/>
          </a:p>
        </p:txBody>
      </p:sp>
    </p:spTree>
    <p:extLst>
      <p:ext uri="{BB962C8B-B14F-4D97-AF65-F5344CB8AC3E}">
        <p14:creationId xmlns:p14="http://schemas.microsoft.com/office/powerpoint/2010/main" val="3059037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A6ABED6D-FC8F-4A6B-B980-9B78CAC107A7}"/>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 name="Date Placeholder 1">
            <a:extLst>
              <a:ext uri="{FF2B5EF4-FFF2-40B4-BE49-F238E27FC236}">
                <a16:creationId xmlns:a16="http://schemas.microsoft.com/office/drawing/2014/main" id="{E3EF85CC-D99E-4314-9E83-F6E491F8B98B}"/>
              </a:ext>
            </a:extLst>
          </p:cNvPr>
          <p:cNvSpPr>
            <a:spLocks noGrp="1"/>
          </p:cNvSpPr>
          <p:nvPr>
            <p:ph type="dt" sz="half" idx="10"/>
          </p:nvPr>
        </p:nvSpPr>
        <p:spPr/>
        <p:txBody>
          <a:bodyPr/>
          <a:lstStyle>
            <a:lvl1pPr>
              <a:defRPr/>
            </a:lvl1pPr>
          </a:lstStyle>
          <a:p>
            <a:pPr>
              <a:defRPr/>
            </a:pPr>
            <a:fld id="{F5CA83C6-C304-4739-A328-91DF1DA8577E}" type="datetimeFigureOut">
              <a:rPr lang="en-US"/>
              <a:pPr>
                <a:defRPr/>
              </a:pPr>
              <a:t>8/15/2024</a:t>
            </a:fld>
            <a:endParaRPr lang="en-US" dirty="0"/>
          </a:p>
        </p:txBody>
      </p:sp>
      <p:sp>
        <p:nvSpPr>
          <p:cNvPr id="4" name="Footer Placeholder 2">
            <a:extLst>
              <a:ext uri="{FF2B5EF4-FFF2-40B4-BE49-F238E27FC236}">
                <a16:creationId xmlns:a16="http://schemas.microsoft.com/office/drawing/2014/main" id="{B92A51E7-BE3F-4188-9B96-82305090A10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3">
            <a:extLst>
              <a:ext uri="{FF2B5EF4-FFF2-40B4-BE49-F238E27FC236}">
                <a16:creationId xmlns:a16="http://schemas.microsoft.com/office/drawing/2014/main" id="{9368E511-1F14-4E01-8871-2D859EFB1126}"/>
              </a:ext>
            </a:extLst>
          </p:cNvPr>
          <p:cNvSpPr>
            <a:spLocks noGrp="1"/>
          </p:cNvSpPr>
          <p:nvPr>
            <p:ph type="sldNum" sz="quarter" idx="12"/>
          </p:nvPr>
        </p:nvSpPr>
        <p:spPr/>
        <p:txBody>
          <a:bodyPr/>
          <a:lstStyle>
            <a:lvl1pPr>
              <a:defRPr/>
            </a:lvl1pPr>
          </a:lstStyle>
          <a:p>
            <a:pPr>
              <a:defRPr/>
            </a:pPr>
            <a:fld id="{253ED4C2-4FA3-4C9D-A38F-6BCF2D8C3E1C}" type="slidenum">
              <a:rPr lang="en-US"/>
              <a:pPr>
                <a:defRPr/>
              </a:pPr>
              <a:t>‹#›</a:t>
            </a:fld>
            <a:endParaRPr lang="en-US" dirty="0"/>
          </a:p>
        </p:txBody>
      </p:sp>
    </p:spTree>
    <p:extLst>
      <p:ext uri="{BB962C8B-B14F-4D97-AF65-F5344CB8AC3E}">
        <p14:creationId xmlns:p14="http://schemas.microsoft.com/office/powerpoint/2010/main" val="19405498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BA1D723-EB40-4891-8CB6-5839411DB9F7}"/>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C3BAE750-E613-4207-A29D-3847F3A58C67}"/>
              </a:ext>
            </a:extLst>
          </p:cNvPr>
          <p:cNvSpPr>
            <a:spLocks noGrp="1"/>
          </p:cNvSpPr>
          <p:nvPr>
            <p:ph type="dt" sz="half" idx="10"/>
          </p:nvPr>
        </p:nvSpPr>
        <p:spPr/>
        <p:txBody>
          <a:bodyPr/>
          <a:lstStyle>
            <a:lvl1pPr>
              <a:defRPr/>
            </a:lvl1pPr>
          </a:lstStyle>
          <a:p>
            <a:pPr>
              <a:defRPr/>
            </a:pPr>
            <a:fld id="{91A4378B-E1FF-4979-859E-E2E34F3B85C2}" type="datetimeFigureOut">
              <a:rPr lang="en-US"/>
              <a:pPr>
                <a:defRPr/>
              </a:pPr>
              <a:t>8/15/2024</a:t>
            </a:fld>
            <a:endParaRPr lang="en-US" dirty="0"/>
          </a:p>
        </p:txBody>
      </p:sp>
      <p:sp>
        <p:nvSpPr>
          <p:cNvPr id="7" name="Footer Placeholder 5">
            <a:extLst>
              <a:ext uri="{FF2B5EF4-FFF2-40B4-BE49-F238E27FC236}">
                <a16:creationId xmlns:a16="http://schemas.microsoft.com/office/drawing/2014/main" id="{35EEE51D-6659-443E-A3C8-F50198E0AB0D}"/>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39C7F7B8-8C39-4A9F-95CB-753975D65958}"/>
              </a:ext>
            </a:extLst>
          </p:cNvPr>
          <p:cNvSpPr>
            <a:spLocks noGrp="1"/>
          </p:cNvSpPr>
          <p:nvPr>
            <p:ph type="sldNum" sz="quarter" idx="12"/>
          </p:nvPr>
        </p:nvSpPr>
        <p:spPr/>
        <p:txBody>
          <a:bodyPr/>
          <a:lstStyle>
            <a:lvl1pPr>
              <a:defRPr/>
            </a:lvl1pPr>
          </a:lstStyle>
          <a:p>
            <a:pPr>
              <a:defRPr/>
            </a:pPr>
            <a:fld id="{31B0C729-20BD-4B89-9354-F49684847976}" type="slidenum">
              <a:rPr lang="en-US"/>
              <a:pPr>
                <a:defRPr/>
              </a:pPr>
              <a:t>‹#›</a:t>
            </a:fld>
            <a:endParaRPr lang="en-US" dirty="0"/>
          </a:p>
        </p:txBody>
      </p:sp>
    </p:spTree>
    <p:extLst>
      <p:ext uri="{BB962C8B-B14F-4D97-AF65-F5344CB8AC3E}">
        <p14:creationId xmlns:p14="http://schemas.microsoft.com/office/powerpoint/2010/main" val="32337829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A03982-20BD-41DF-B94E-66FC35191393}"/>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50A73775-8976-4099-B2C0-21FA9BC81F79}"/>
              </a:ext>
            </a:extLst>
          </p:cNvPr>
          <p:cNvSpPr>
            <a:spLocks noGrp="1"/>
          </p:cNvSpPr>
          <p:nvPr>
            <p:ph type="dt" sz="half" idx="10"/>
          </p:nvPr>
        </p:nvSpPr>
        <p:spPr/>
        <p:txBody>
          <a:bodyPr/>
          <a:lstStyle>
            <a:lvl1pPr>
              <a:defRPr/>
            </a:lvl1pPr>
          </a:lstStyle>
          <a:p>
            <a:pPr>
              <a:defRPr/>
            </a:pPr>
            <a:fld id="{2DAAC918-429A-446D-BBFE-82A66499BA44}" type="datetimeFigureOut">
              <a:rPr lang="en-US"/>
              <a:pPr>
                <a:defRPr/>
              </a:pPr>
              <a:t>8/15/2024</a:t>
            </a:fld>
            <a:endParaRPr lang="en-US" dirty="0"/>
          </a:p>
        </p:txBody>
      </p:sp>
      <p:sp>
        <p:nvSpPr>
          <p:cNvPr id="7" name="Footer Placeholder 5">
            <a:extLst>
              <a:ext uri="{FF2B5EF4-FFF2-40B4-BE49-F238E27FC236}">
                <a16:creationId xmlns:a16="http://schemas.microsoft.com/office/drawing/2014/main" id="{F7D6BAFB-C783-427B-899E-34EE520C8F87}"/>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0AB03762-D916-4D27-8316-9949D4A225B6}"/>
              </a:ext>
            </a:extLst>
          </p:cNvPr>
          <p:cNvSpPr>
            <a:spLocks noGrp="1"/>
          </p:cNvSpPr>
          <p:nvPr>
            <p:ph type="sldNum" sz="quarter" idx="12"/>
          </p:nvPr>
        </p:nvSpPr>
        <p:spPr>
          <a:xfrm>
            <a:off x="531813" y="4983163"/>
            <a:ext cx="779462" cy="365125"/>
          </a:xfrm>
        </p:spPr>
        <p:txBody>
          <a:bodyPr/>
          <a:lstStyle>
            <a:lvl1pPr>
              <a:defRPr/>
            </a:lvl1pPr>
          </a:lstStyle>
          <a:p>
            <a:pPr>
              <a:defRPr/>
            </a:pPr>
            <a:fld id="{35AAECEC-427F-48F3-B503-74CF2FB2B17D}" type="slidenum">
              <a:rPr lang="en-US"/>
              <a:pPr>
                <a:defRPr/>
              </a:pPr>
              <a:t>‹#›</a:t>
            </a:fld>
            <a:endParaRPr lang="en-US" dirty="0"/>
          </a:p>
        </p:txBody>
      </p:sp>
    </p:spTree>
    <p:extLst>
      <p:ext uri="{BB962C8B-B14F-4D97-AF65-F5344CB8AC3E}">
        <p14:creationId xmlns:p14="http://schemas.microsoft.com/office/powerpoint/2010/main" val="31097274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9">
            <a:extLst>
              <a:ext uri="{FF2B5EF4-FFF2-40B4-BE49-F238E27FC236}">
                <a16:creationId xmlns:a16="http://schemas.microsoft.com/office/drawing/2014/main" id="{6B79193F-EC1E-4280-AE17-31B68C0F81F0}"/>
              </a:ext>
            </a:extLst>
          </p:cNvPr>
          <p:cNvGrpSpPr>
            <a:grpSpLocks/>
          </p:cNvGrpSpPr>
          <p:nvPr/>
        </p:nvGrpSpPr>
        <p:grpSpPr bwMode="auto">
          <a:xfrm>
            <a:off x="26988" y="0"/>
            <a:ext cx="2357437" cy="6853238"/>
            <a:chOff x="6627813" y="194833"/>
            <a:chExt cx="1952625" cy="5678918"/>
          </a:xfrm>
        </p:grpSpPr>
        <p:sp>
          <p:nvSpPr>
            <p:cNvPr id="1033" name="Freeform 27">
              <a:extLst>
                <a:ext uri="{FF2B5EF4-FFF2-40B4-BE49-F238E27FC236}">
                  <a16:creationId xmlns:a16="http://schemas.microsoft.com/office/drawing/2014/main" id="{9B0514F4-ED35-4AFE-A929-BA4E9E4870D9}"/>
                </a:ext>
              </a:extLst>
            </p:cNvPr>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4" name="Freeform 28">
              <a:extLst>
                <a:ext uri="{FF2B5EF4-FFF2-40B4-BE49-F238E27FC236}">
                  <a16:creationId xmlns:a16="http://schemas.microsoft.com/office/drawing/2014/main" id="{A8463818-8A95-46FA-B6B9-7212957054A0}"/>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5" name="Freeform 29">
              <a:extLst>
                <a:ext uri="{FF2B5EF4-FFF2-40B4-BE49-F238E27FC236}">
                  <a16:creationId xmlns:a16="http://schemas.microsoft.com/office/drawing/2014/main" id="{E01FA1EE-1138-4C57-83DC-851313A51C7B}"/>
                </a:ext>
              </a:extLst>
            </p:cNvPr>
            <p:cNvSpPr>
              <a:spLocks/>
            </p:cNvSpPr>
            <p:nvPr/>
          </p:nvSpPr>
          <p:spPr bwMode="auto">
            <a:xfrm>
              <a:off x="7439026" y="5053013"/>
              <a:ext cx="357188" cy="820738"/>
            </a:xfrm>
            <a:custGeom>
              <a:avLst/>
              <a:gdLst>
                <a:gd name="T0" fmla="*/ 6 w 90"/>
                <a:gd name="T1" fmla="*/ 15 h 206"/>
                <a:gd name="T2" fmla="*/ 0 w 90"/>
                <a:gd name="T3" fmla="*/ 0 h 206"/>
                <a:gd name="T4" fmla="*/ 1 w 90"/>
                <a:gd name="T5" fmla="*/ 29 h 206"/>
                <a:gd name="T6" fmla="*/ 42 w 90"/>
                <a:gd name="T7" fmla="*/ 127 h 206"/>
                <a:gd name="T8" fmla="*/ 80 w 90"/>
                <a:gd name="T9" fmla="*/ 207 h 206"/>
                <a:gd name="T10" fmla="*/ 90 w 90"/>
                <a:gd name="T11" fmla="*/ 207 h 206"/>
                <a:gd name="T12" fmla="*/ 50 w 90"/>
                <a:gd name="T13" fmla="*/ 123 h 206"/>
                <a:gd name="T14" fmla="*/ 6 w 90"/>
                <a:gd name="T15" fmla="*/ 15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6">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6" name="Freeform 30">
              <a:extLst>
                <a:ext uri="{FF2B5EF4-FFF2-40B4-BE49-F238E27FC236}">
                  <a16:creationId xmlns:a16="http://schemas.microsoft.com/office/drawing/2014/main" id="{4AAF7E73-10E8-4E05-BFC5-13315B463CF3}"/>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31">
              <a:extLst>
                <a:ext uri="{FF2B5EF4-FFF2-40B4-BE49-F238E27FC236}">
                  <a16:creationId xmlns:a16="http://schemas.microsoft.com/office/drawing/2014/main" id="{A60A7E9E-9659-428D-A59E-4981639EEE49}"/>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32">
              <a:extLst>
                <a:ext uri="{FF2B5EF4-FFF2-40B4-BE49-F238E27FC236}">
                  <a16:creationId xmlns:a16="http://schemas.microsoft.com/office/drawing/2014/main" id="{C9DFED1F-EAA9-4451-A887-011B113FE9D2}"/>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33">
              <a:extLst>
                <a:ext uri="{FF2B5EF4-FFF2-40B4-BE49-F238E27FC236}">
                  <a16:creationId xmlns:a16="http://schemas.microsoft.com/office/drawing/2014/main" id="{4FB6EBCA-8E7A-479E-ABB2-93A2C2072B2C}"/>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34">
              <a:extLst>
                <a:ext uri="{FF2B5EF4-FFF2-40B4-BE49-F238E27FC236}">
                  <a16:creationId xmlns:a16="http://schemas.microsoft.com/office/drawing/2014/main" id="{D79EB1C5-97F7-4C0C-BBC5-7749215A6ED2}"/>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35">
              <a:extLst>
                <a:ext uri="{FF2B5EF4-FFF2-40B4-BE49-F238E27FC236}">
                  <a16:creationId xmlns:a16="http://schemas.microsoft.com/office/drawing/2014/main" id="{6AE616E0-CB1E-45FC-BB59-4009A09F56D6}"/>
                </a:ext>
              </a:extLst>
            </p:cNvPr>
            <p:cNvSpPr>
              <a:spLocks/>
            </p:cNvSpPr>
            <p:nvPr/>
          </p:nvSpPr>
          <p:spPr bwMode="auto">
            <a:xfrm>
              <a:off x="7494588" y="5664200"/>
              <a:ext cx="100013" cy="209550"/>
            </a:xfrm>
            <a:custGeom>
              <a:avLst/>
              <a:gdLst>
                <a:gd name="T0" fmla="*/ 0 w 25"/>
                <a:gd name="T1" fmla="*/ 0 h 52"/>
                <a:gd name="T2" fmla="*/ 19 w 25"/>
                <a:gd name="T3" fmla="*/ 53 h 52"/>
                <a:gd name="T4" fmla="*/ 25 w 25"/>
                <a:gd name="T5" fmla="*/ 53 h 52"/>
                <a:gd name="T6" fmla="*/ 0 w 25"/>
                <a:gd name="T7" fmla="*/ 0 h 52"/>
              </a:gdLst>
              <a:ahLst/>
              <a:cxnLst>
                <a:cxn ang="0">
                  <a:pos x="T0" y="T1"/>
                </a:cxn>
                <a:cxn ang="0">
                  <a:pos x="T2" y="T3"/>
                </a:cxn>
                <a:cxn ang="0">
                  <a:pos x="T4" y="T5"/>
                </a:cxn>
                <a:cxn ang="0">
                  <a:pos x="T6" y="T7"/>
                </a:cxn>
              </a:cxnLst>
              <a:rect l="0" t="0" r="r" b="b"/>
              <a:pathLst>
                <a:path w="25" h="52">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2" name="Freeform 36">
              <a:extLst>
                <a:ext uri="{FF2B5EF4-FFF2-40B4-BE49-F238E27FC236}">
                  <a16:creationId xmlns:a16="http://schemas.microsoft.com/office/drawing/2014/main" id="{8D37C777-13DB-4E86-86FD-8D822C41AE17}"/>
                </a:ext>
              </a:extLst>
            </p:cNvPr>
            <p:cNvSpPr>
              <a:spLocks/>
            </p:cNvSpPr>
            <p:nvPr/>
          </p:nvSpPr>
          <p:spPr bwMode="auto">
            <a:xfrm>
              <a:off x="7412038" y="5081588"/>
              <a:ext cx="114300" cy="558800"/>
            </a:xfrm>
            <a:custGeom>
              <a:avLst/>
              <a:gdLst>
                <a:gd name="T0" fmla="*/ 0 w 28"/>
                <a:gd name="T1" fmla="*/ 0 h 141"/>
                <a:gd name="T2" fmla="*/ 7 w 28"/>
                <a:gd name="T3" fmla="*/ 89 h 141"/>
                <a:gd name="T4" fmla="*/ 18 w 28"/>
                <a:gd name="T5" fmla="*/ 117 h 141"/>
                <a:gd name="T6" fmla="*/ 29 w 28"/>
                <a:gd name="T7" fmla="*/ 141 h 141"/>
                <a:gd name="T8" fmla="*/ 27 w 28"/>
                <a:gd name="T9" fmla="*/ 135 h 141"/>
                <a:gd name="T10" fmla="*/ 8 w 28"/>
                <a:gd name="T11" fmla="*/ 22 h 141"/>
                <a:gd name="T12" fmla="*/ 4 w 28"/>
                <a:gd name="T13" fmla="*/ 11 h 141"/>
                <a:gd name="T14" fmla="*/ 0 w 28"/>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3" name="Freeform 37">
              <a:extLst>
                <a:ext uri="{FF2B5EF4-FFF2-40B4-BE49-F238E27FC236}">
                  <a16:creationId xmlns:a16="http://schemas.microsoft.com/office/drawing/2014/main" id="{6BF3CF47-2877-482F-A05D-22BBA663F175}"/>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4" name="Freeform 38">
              <a:extLst>
                <a:ext uri="{FF2B5EF4-FFF2-40B4-BE49-F238E27FC236}">
                  <a16:creationId xmlns:a16="http://schemas.microsoft.com/office/drawing/2014/main" id="{F18D74D1-B839-433B-AF41-2285F91C7E8E}"/>
                </a:ext>
              </a:extLst>
            </p:cNvPr>
            <p:cNvSpPr>
              <a:spLocks/>
            </p:cNvSpPr>
            <p:nvPr/>
          </p:nvSpPr>
          <p:spPr bwMode="auto">
            <a:xfrm>
              <a:off x="7439026" y="5434013"/>
              <a:ext cx="174625" cy="439738"/>
            </a:xfrm>
            <a:custGeom>
              <a:avLst/>
              <a:gdLst>
                <a:gd name="T0" fmla="*/ 11 w 44"/>
                <a:gd name="T1" fmla="*/ 28 h 110"/>
                <a:gd name="T2" fmla="*/ 0 w 44"/>
                <a:gd name="T3" fmla="*/ 0 h 110"/>
                <a:gd name="T4" fmla="*/ 11 w 44"/>
                <a:gd name="T5" fmla="*/ 49 h 110"/>
                <a:gd name="T6" fmla="*/ 14 w 44"/>
                <a:gd name="T7" fmla="*/ 58 h 110"/>
                <a:gd name="T8" fmla="*/ 39 w 44"/>
                <a:gd name="T9" fmla="*/ 111 h 110"/>
                <a:gd name="T10" fmla="*/ 44 w 44"/>
                <a:gd name="T11" fmla="*/ 111 h 110"/>
                <a:gd name="T12" fmla="*/ 22 w 44"/>
                <a:gd name="T13" fmla="*/ 52 h 110"/>
                <a:gd name="T14" fmla="*/ 11 w 44"/>
                <a:gd name="T15" fmla="*/ 28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7" name="Rectangle 6">
            <a:extLst>
              <a:ext uri="{FF2B5EF4-FFF2-40B4-BE49-F238E27FC236}">
                <a16:creationId xmlns:a16="http://schemas.microsoft.com/office/drawing/2014/main" id="{1423A79E-2C23-4D4D-8944-40C08F374142}"/>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28" name="Title Placeholder 1">
            <a:extLst>
              <a:ext uri="{FF2B5EF4-FFF2-40B4-BE49-F238E27FC236}">
                <a16:creationId xmlns:a16="http://schemas.microsoft.com/office/drawing/2014/main" id="{79032A7D-0B07-46AA-A47E-9C1A07E69DC6}"/>
              </a:ext>
            </a:extLst>
          </p:cNvPr>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137B3A9C-AC25-4F48-97A0-10AB8A3BBDA6}"/>
              </a:ext>
            </a:extLst>
          </p:cNvPr>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F70AE34-90BC-45A7-99AD-D10FFA7F24A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cs typeface="+mn-cs"/>
              </a:defRPr>
            </a:lvl1pPr>
          </a:lstStyle>
          <a:p>
            <a:pPr>
              <a:defRPr/>
            </a:pPr>
            <a:fld id="{5A091E35-7513-45A3-8954-AD09B38EF7E3}" type="datetimeFigureOut">
              <a:rPr lang="en-US"/>
              <a:pPr>
                <a:defRPr/>
              </a:pPr>
              <a:t>8/15/2024</a:t>
            </a:fld>
            <a:endParaRPr lang="en-US" dirty="0"/>
          </a:p>
        </p:txBody>
      </p:sp>
      <p:sp>
        <p:nvSpPr>
          <p:cNvPr id="5" name="Footer Placeholder 4">
            <a:extLst>
              <a:ext uri="{FF2B5EF4-FFF2-40B4-BE49-F238E27FC236}">
                <a16:creationId xmlns:a16="http://schemas.microsoft.com/office/drawing/2014/main" id="{BC452A76-7742-41A3-A835-A882C87A281A}"/>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63E742F2-60B3-4813-8627-75280108CC78}"/>
              </a:ext>
            </a:extLst>
          </p:cNvPr>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cs typeface="+mn-cs"/>
              </a:defRPr>
            </a:lvl1pPr>
          </a:lstStyle>
          <a:p>
            <a:pPr>
              <a:defRPr/>
            </a:pPr>
            <a:fld id="{C2E3B100-EA49-4547-84CA-14F37F5BE8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ransition/>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cs typeface="Arial" panose="020B0604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cs typeface="Arial" panose="020B0604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cs typeface="Arial" panose="020B0604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images/search?q=stock%20photos%20legal&amp;view=detailv2&amp;FORM=IQFRBA&amp;id=FEE1A696089295ACB90C8079D832E01E781FA018&amp;&amp;expw=2210&amp;exph=1473&amp;mediaurl=https%3a%2f%2fpicjumbo.com%2fwp-content%2fuploads%2flaw-firm-office-blind-lady-justice-2210x1473.jpg&amp;cdnurl=https%3a%2f%2fth.bing.com%2fth%2fid%2fR.70653f67c8ed51a15fbc0bd95e63a949%3frik%3dGKAfeB7gMth5gA%26pid%3dImgRaw%26r%3d0&amp;ccid=cGU%2fZ8jt&amp;ck=B47E5DFD2CB1223FAAED6E3F8A54E9F1&amp;thid=OIP.cGU_Z8jtUaFfvAvZXmOpSQHaE7&amp;idpbck=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hyperlink" Target="https://www.actec.org/state-survey/virtual-representation-statutes-char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E91D-E8B6-462A-9137-87D3F36A16ED}"/>
              </a:ext>
            </a:extLst>
          </p:cNvPr>
          <p:cNvSpPr>
            <a:spLocks noGrp="1"/>
          </p:cNvSpPr>
          <p:nvPr>
            <p:ph type="ctrTitle"/>
          </p:nvPr>
        </p:nvSpPr>
        <p:spPr>
          <a:xfrm>
            <a:off x="890588" y="663575"/>
            <a:ext cx="10820400" cy="1639888"/>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lstStyle/>
          <a:p>
            <a:pPr algn="ctr" fontAlgn="auto">
              <a:spcAft>
                <a:spcPts val="0"/>
              </a:spcAft>
              <a:defRPr/>
            </a:pPr>
            <a:r>
              <a:rPr lang="en-US" b="1" dirty="0">
                <a:solidFill>
                  <a:schemeClr val="accent1">
                    <a:lumMod val="75000"/>
                  </a:schemeClr>
                </a:solidFill>
              </a:rPr>
              <a:t>TRENDS IN LITIGATION</a:t>
            </a:r>
            <a:r>
              <a:rPr lang="en-US" dirty="0"/>
              <a:t/>
            </a:r>
            <a:br>
              <a:rPr lang="en-US" dirty="0"/>
            </a:br>
            <a:r>
              <a:rPr lang="en-US" sz="3600" b="1" dirty="0">
                <a:solidFill>
                  <a:schemeClr val="tx2"/>
                </a:solidFill>
                <a:latin typeface="Bradley Hand ITC" panose="03070402050302030203" pitchFamily="66" charset="0"/>
              </a:rPr>
              <a:t>ACTEC WESTERN REGIONAL CONFERENCE 2024</a:t>
            </a:r>
          </a:p>
        </p:txBody>
      </p:sp>
      <p:graphicFrame>
        <p:nvGraphicFramePr>
          <p:cNvPr id="7" name="Table 7">
            <a:extLst>
              <a:ext uri="{FF2B5EF4-FFF2-40B4-BE49-F238E27FC236}">
                <a16:creationId xmlns:a16="http://schemas.microsoft.com/office/drawing/2014/main" id="{C6993EF0-5BD0-40AE-9E08-1882165F4270}"/>
              </a:ext>
            </a:extLst>
          </p:cNvPr>
          <p:cNvGraphicFramePr>
            <a:graphicFrameLocks noGrp="1"/>
          </p:cNvGraphicFramePr>
          <p:nvPr/>
        </p:nvGraphicFramePr>
        <p:xfrm>
          <a:off x="2165350" y="3227388"/>
          <a:ext cx="8128000" cy="2560637"/>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57257">
                <a:tc gridSpan="2">
                  <a:txBody>
                    <a:bodyPr/>
                    <a:lstStyle/>
                    <a:p>
                      <a:pPr algn="ctr"/>
                      <a:r>
                        <a:rPr lang="en-US" sz="2400" b="1" dirty="0">
                          <a:latin typeface="Bradley Hand ITC" panose="03070402050302030203" pitchFamily="66" charset="0"/>
                        </a:rPr>
                        <a:t>Presented by:</a:t>
                      </a:r>
                    </a:p>
                  </a:txBody>
                  <a:tcPr marT="45726" marB="45726"/>
                </a:tc>
                <a:tc hMerge="1">
                  <a:txBody>
                    <a:bodyPr/>
                    <a:lstStyle/>
                    <a:p>
                      <a:endParaRPr lang="en-US"/>
                    </a:p>
                  </a:txBody>
                  <a:tcPr/>
                </a:tc>
                <a:extLst>
                  <a:ext uri="{0D108BD9-81ED-4DB2-BD59-A6C34878D82A}">
                    <a16:rowId xmlns:a16="http://schemas.microsoft.com/office/drawing/2014/main" val="10000"/>
                  </a:ext>
                </a:extLst>
              </a:tr>
              <a:tr h="118886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dirty="0"/>
                        <a:t>Stacie Nelson </a:t>
                      </a:r>
                    </a:p>
                    <a:p>
                      <a:pPr marL="0" marR="0" lvl="0" indent="0" algn="ctr" defTabSz="914400" rtl="0" eaLnBrk="1" fontAlgn="auto" latinLnBrk="0" hangingPunct="1">
                        <a:lnSpc>
                          <a:spcPct val="100000"/>
                        </a:lnSpc>
                        <a:spcBef>
                          <a:spcPct val="0"/>
                        </a:spcBef>
                        <a:spcAft>
                          <a:spcPct val="0"/>
                        </a:spcAft>
                        <a:buClrTx/>
                        <a:buSzTx/>
                        <a:buFontTx/>
                        <a:buNone/>
                        <a:defRPr/>
                      </a:pPr>
                      <a:r>
                        <a:rPr lang="en-US" sz="1800" dirty="0"/>
                        <a:t>Holland &amp; Knight, San Francisco CA</a:t>
                      </a:r>
                    </a:p>
                    <a:p>
                      <a:endParaRPr lang="en-US" sz="1800" dirty="0"/>
                    </a:p>
                  </a:txBody>
                  <a:tcPr marT="45726" marB="45726"/>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dirty="0"/>
                        <a:t>Stephanie R. Taylor </a:t>
                      </a:r>
                    </a:p>
                    <a:p>
                      <a:pPr marL="0" marR="0" lvl="0" indent="0" algn="ctr" defTabSz="914400" rtl="0" eaLnBrk="1" fontAlgn="auto" latinLnBrk="0" hangingPunct="1">
                        <a:lnSpc>
                          <a:spcPct val="100000"/>
                        </a:lnSpc>
                        <a:spcBef>
                          <a:spcPct val="0"/>
                        </a:spcBef>
                        <a:spcAft>
                          <a:spcPct val="0"/>
                        </a:spcAft>
                        <a:buClrTx/>
                        <a:buSzTx/>
                        <a:buFontTx/>
                        <a:buNone/>
                        <a:defRPr/>
                      </a:pPr>
                      <a:r>
                        <a:rPr lang="en-US" sz="1800" dirty="0"/>
                        <a:t>Randall Danskin, P.S. </a:t>
                      </a:r>
                    </a:p>
                    <a:p>
                      <a:pPr marL="0" marR="0" lvl="0" indent="0" algn="ctr" defTabSz="914400" rtl="0" eaLnBrk="1" fontAlgn="auto" latinLnBrk="0" hangingPunct="1">
                        <a:lnSpc>
                          <a:spcPct val="100000"/>
                        </a:lnSpc>
                        <a:spcBef>
                          <a:spcPct val="0"/>
                        </a:spcBef>
                        <a:spcAft>
                          <a:spcPct val="0"/>
                        </a:spcAft>
                        <a:buClrTx/>
                        <a:buSzTx/>
                        <a:buFontTx/>
                        <a:buNone/>
                        <a:defRPr/>
                      </a:pPr>
                      <a:r>
                        <a:rPr lang="en-US" sz="1800" dirty="0"/>
                        <a:t>Spokane WA </a:t>
                      </a:r>
                    </a:p>
                    <a:p>
                      <a:pPr algn="ctr"/>
                      <a:endParaRPr lang="en-US" sz="1800" dirty="0"/>
                    </a:p>
                  </a:txBody>
                  <a:tcPr marT="45726" marB="45726"/>
                </a:tc>
                <a:extLst>
                  <a:ext uri="{0D108BD9-81ED-4DB2-BD59-A6C34878D82A}">
                    <a16:rowId xmlns:a16="http://schemas.microsoft.com/office/drawing/2014/main" val="10001"/>
                  </a:ext>
                </a:extLst>
              </a:tr>
              <a:tr h="914513">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dirty="0"/>
                        <a:t>Alan D. Freer </a:t>
                      </a:r>
                    </a:p>
                    <a:p>
                      <a:pPr marL="0" marR="0" lvl="0" indent="0" algn="ctr" defTabSz="914400" rtl="0" eaLnBrk="1" fontAlgn="auto" latinLnBrk="0" hangingPunct="1">
                        <a:lnSpc>
                          <a:spcPct val="100000"/>
                        </a:lnSpc>
                        <a:spcBef>
                          <a:spcPct val="0"/>
                        </a:spcBef>
                        <a:spcAft>
                          <a:spcPct val="0"/>
                        </a:spcAft>
                        <a:buClrTx/>
                        <a:buSzTx/>
                        <a:buFontTx/>
                        <a:buNone/>
                        <a:defRPr/>
                      </a:pPr>
                      <a:r>
                        <a:rPr lang="en-US" sz="1800" dirty="0"/>
                        <a:t>Solomon Dwiggins Freer &amp; Steadman Ltd., </a:t>
                      </a:r>
                    </a:p>
                    <a:p>
                      <a:pPr marL="0" marR="0" lvl="0" indent="0" algn="ctr" defTabSz="914400" rtl="0" eaLnBrk="1" fontAlgn="auto" latinLnBrk="0" hangingPunct="1">
                        <a:lnSpc>
                          <a:spcPct val="100000"/>
                        </a:lnSpc>
                        <a:spcBef>
                          <a:spcPct val="0"/>
                        </a:spcBef>
                        <a:spcAft>
                          <a:spcPct val="0"/>
                        </a:spcAft>
                        <a:buClrTx/>
                        <a:buSzTx/>
                        <a:buFontTx/>
                        <a:buNone/>
                        <a:defRPr/>
                      </a:pPr>
                      <a:r>
                        <a:rPr lang="en-US" sz="1800" dirty="0"/>
                        <a:t>Las Vegas NV</a:t>
                      </a:r>
                    </a:p>
                  </a:txBody>
                  <a:tcPr marT="45726" marB="45726"/>
                </a:tc>
                <a:tc hMerge="1">
                  <a:txBody>
                    <a:bodyPr/>
                    <a:lstStyle/>
                    <a:p>
                      <a:pPr algn="ctr"/>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61D7-1566-48BA-AA07-6A71381AEAD1}"/>
              </a:ext>
            </a:extLst>
          </p:cNvPr>
          <p:cNvSpPr>
            <a:spLocks noGrp="1"/>
          </p:cNvSpPr>
          <p:nvPr>
            <p:ph type="title"/>
          </p:nvPr>
        </p:nvSpPr>
        <p:spPr>
          <a:xfrm>
            <a:off x="1595438" y="541338"/>
            <a:ext cx="9910762" cy="785812"/>
          </a:xfrm>
        </p:spPr>
        <p:style>
          <a:lnRef idx="1">
            <a:schemeClr val="accent6"/>
          </a:lnRef>
          <a:fillRef idx="2">
            <a:schemeClr val="accent6"/>
          </a:fillRef>
          <a:effectRef idx="1">
            <a:schemeClr val="accent6"/>
          </a:effectRef>
          <a:fontRef idx="minor">
            <a:schemeClr val="dk1"/>
          </a:fontRef>
        </p:style>
        <p:txBody>
          <a:bodyPr rtlCol="0">
            <a:normAutofit/>
          </a:bodyPr>
          <a:lstStyle/>
          <a:p>
            <a:pPr algn="ctr" fontAlgn="auto">
              <a:spcAft>
                <a:spcPts val="0"/>
              </a:spcAft>
              <a:defRPr/>
            </a:pPr>
            <a:r>
              <a:rPr lang="en-US" sz="4000" b="1" dirty="0"/>
              <a:t>Declaratory Relief Actions </a:t>
            </a:r>
          </a:p>
        </p:txBody>
      </p:sp>
      <p:sp>
        <p:nvSpPr>
          <p:cNvPr id="70659" name="Content Placeholder 2">
            <a:extLst>
              <a:ext uri="{FF2B5EF4-FFF2-40B4-BE49-F238E27FC236}">
                <a16:creationId xmlns:a16="http://schemas.microsoft.com/office/drawing/2014/main" id="{83C5A8C1-A6B3-44D3-9E35-778DF6377FAC}"/>
              </a:ext>
            </a:extLst>
          </p:cNvPr>
          <p:cNvSpPr>
            <a:spLocks noGrp="1" noChangeArrowheads="1"/>
          </p:cNvSpPr>
          <p:nvPr>
            <p:ph idx="1"/>
          </p:nvPr>
        </p:nvSpPr>
        <p:spPr>
          <a:xfrm>
            <a:off x="1595438" y="1862138"/>
            <a:ext cx="9910762" cy="4356100"/>
          </a:xfrm>
        </p:spPr>
        <p:txBody>
          <a:bodyPr/>
          <a:lstStyle/>
          <a:p>
            <a:r>
              <a:rPr lang="en-US" altLang="en-US" sz="3600" dirty="0"/>
              <a:t>Proactive Request to Declare Validity, Rights or Obligations</a:t>
            </a:r>
          </a:p>
          <a:p>
            <a:r>
              <a:rPr lang="en-US" altLang="en-US" sz="3600" dirty="0"/>
              <a:t>Nonjudicial resolution where all parties agree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1DB3-4C71-41C5-A834-CFF38AE64747}"/>
              </a:ext>
            </a:extLst>
          </p:cNvPr>
          <p:cNvSpPr>
            <a:spLocks noGrp="1"/>
          </p:cNvSpPr>
          <p:nvPr>
            <p:ph type="title"/>
          </p:nvPr>
        </p:nvSpPr>
        <p:spPr>
          <a:xfrm>
            <a:off x="1604963" y="382588"/>
            <a:ext cx="9901237" cy="1371600"/>
          </a:xfrm>
        </p:spPr>
        <p:style>
          <a:lnRef idx="1">
            <a:schemeClr val="accent6"/>
          </a:lnRef>
          <a:fillRef idx="2">
            <a:schemeClr val="accent6"/>
          </a:fillRef>
          <a:effectRef idx="1">
            <a:schemeClr val="accent6"/>
          </a:effectRef>
          <a:fontRef idx="minor">
            <a:schemeClr val="dk1"/>
          </a:fontRef>
        </p:style>
        <p:txBody>
          <a:bodyPr rtlCol="0">
            <a:normAutofit/>
          </a:bodyPr>
          <a:lstStyle/>
          <a:p>
            <a:pPr algn="r" fontAlgn="auto">
              <a:spcAft>
                <a:spcPts val="0"/>
              </a:spcAft>
              <a:defRPr/>
            </a:pPr>
            <a:r>
              <a:rPr lang="en-US" sz="3200" b="1" dirty="0"/>
              <a:t>Declaratory Relief Actions </a:t>
            </a:r>
            <a:r>
              <a:rPr lang="en-US" sz="4000" b="1" dirty="0"/>
              <a:t/>
            </a:r>
            <a:br>
              <a:rPr lang="en-US" sz="4000" b="1" dirty="0"/>
            </a:br>
            <a:r>
              <a:rPr lang="en-US" sz="2700" b="1" dirty="0">
                <a:latin typeface="Bradley Hand ITC" panose="03070402050302030203" pitchFamily="66" charset="0"/>
              </a:rPr>
              <a:t>BETTER TO SEEK PERMISSION THAN ASK FORGIVENESS</a:t>
            </a:r>
            <a:endParaRPr lang="en-US" sz="4000" b="1" dirty="0">
              <a:latin typeface="Bradley Hand ITC" panose="03070402050302030203" pitchFamily="66" charset="0"/>
            </a:endParaRPr>
          </a:p>
        </p:txBody>
      </p:sp>
      <p:sp>
        <p:nvSpPr>
          <p:cNvPr id="72707" name="Content Placeholder 2">
            <a:extLst>
              <a:ext uri="{FF2B5EF4-FFF2-40B4-BE49-F238E27FC236}">
                <a16:creationId xmlns:a16="http://schemas.microsoft.com/office/drawing/2014/main" id="{DC3F5744-DB0F-45B4-A7C3-39CC83E3EEFD}"/>
              </a:ext>
            </a:extLst>
          </p:cNvPr>
          <p:cNvSpPr>
            <a:spLocks noGrp="1" noChangeArrowheads="1"/>
          </p:cNvSpPr>
          <p:nvPr>
            <p:ph idx="1"/>
          </p:nvPr>
        </p:nvSpPr>
        <p:spPr>
          <a:xfrm>
            <a:off x="1690688" y="1862138"/>
            <a:ext cx="9815512" cy="4356100"/>
          </a:xfrm>
        </p:spPr>
        <p:txBody>
          <a:bodyPr/>
          <a:lstStyle/>
          <a:p>
            <a:r>
              <a:rPr lang="en-US" altLang="en-US" dirty="0"/>
              <a:t>NRS 30.040, 30.060, 164.010, 153</a:t>
            </a:r>
          </a:p>
          <a:p>
            <a:pPr lvl="1"/>
            <a:r>
              <a:rPr lang="en-US" altLang="en-US" dirty="0"/>
              <a:t>Declaration that trust is valid or provisions enforceable (30.040; 153.031(1), 164.015)</a:t>
            </a:r>
          </a:p>
          <a:p>
            <a:pPr lvl="1"/>
            <a:r>
              <a:rPr lang="en-US" altLang="en-US" dirty="0"/>
              <a:t>Pre-Mortem approval (30.040; 164.015)</a:t>
            </a:r>
          </a:p>
          <a:p>
            <a:pPr lvl="1"/>
            <a:r>
              <a:rPr lang="en-US" altLang="en-US" dirty="0"/>
              <a:t>Declaration of beneficiary and/or creditor’s rights, trust administration (30.060; 153.031)</a:t>
            </a:r>
          </a:p>
          <a:p>
            <a:pPr lvl="1"/>
            <a:r>
              <a:rPr lang="en-US" altLang="en-US" dirty="0"/>
              <a:t>May also be resolved by nonjudicial settlement (164.940)</a:t>
            </a:r>
          </a:p>
          <a:p>
            <a:pPr lvl="1"/>
            <a:endParaRPr lang="en-US" altLang="en-US" dirty="0"/>
          </a:p>
          <a:p>
            <a:r>
              <a:rPr lang="en-US" altLang="en-US" dirty="0"/>
              <a:t>CA Prob Code 17200 </a:t>
            </a:r>
            <a:r>
              <a:rPr lang="en-US" altLang="en-US" i="1" dirty="0"/>
              <a:t>et seq</a:t>
            </a:r>
            <a:r>
              <a:rPr lang="en-US" altLang="en-US" dirty="0"/>
              <a:t>., 21320-21322</a:t>
            </a:r>
          </a:p>
          <a:p>
            <a:pPr lvl="1"/>
            <a:r>
              <a:rPr lang="en-US" altLang="en-US" dirty="0"/>
              <a:t>Trustee or beneficiary may seek declaratory relief as to construction, powers/duties, validity of trust (17200)</a:t>
            </a:r>
          </a:p>
          <a:p>
            <a:pPr lvl="1"/>
            <a:r>
              <a:rPr lang="en-US" altLang="en-US" dirty="0"/>
              <a:t>Declaratory relief if action would violate no-contest clause (21320)</a:t>
            </a:r>
          </a:p>
          <a:p>
            <a:pPr lvl="1"/>
            <a:endParaRPr lang="en-US" altLang="en-US" dirty="0"/>
          </a:p>
        </p:txBody>
      </p:sp>
      <p:cxnSp>
        <p:nvCxnSpPr>
          <p:cNvPr id="4" name="Straight Connector 3">
            <a:extLst>
              <a:ext uri="{FF2B5EF4-FFF2-40B4-BE49-F238E27FC236}">
                <a16:creationId xmlns:a16="http://schemas.microsoft.com/office/drawing/2014/main" id="{CB1D2CDC-F77C-495F-B45A-5990FD05C81D}"/>
              </a:ext>
            </a:extLst>
          </p:cNvPr>
          <p:cNvCxnSpPr>
            <a:cxnSpLocks/>
          </p:cNvCxnSpPr>
          <p:nvPr/>
        </p:nvCxnSpPr>
        <p:spPr>
          <a:xfrm>
            <a:off x="1604963" y="1754188"/>
            <a:ext cx="990123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4A0879DF-3161-4197-9374-4F316AD362A7}"/>
              </a:ext>
            </a:extLst>
          </p:cNvPr>
          <p:cNvSpPr>
            <a:spLocks noGrp="1" noChangeArrowheads="1"/>
          </p:cNvSpPr>
          <p:nvPr>
            <p:ph idx="1"/>
          </p:nvPr>
        </p:nvSpPr>
        <p:spPr>
          <a:xfrm>
            <a:off x="1998663" y="1862138"/>
            <a:ext cx="9507537" cy="4356100"/>
          </a:xfrm>
        </p:spPr>
        <p:txBody>
          <a:bodyPr/>
          <a:lstStyle/>
          <a:p>
            <a:r>
              <a:rPr lang="en-US" altLang="en-US" dirty="0"/>
              <a:t>RCW 11.96A.080, 11.96A.220</a:t>
            </a:r>
          </a:p>
          <a:p>
            <a:pPr lvl="1"/>
            <a:r>
              <a:rPr lang="en-US" altLang="en-US" dirty="0"/>
              <a:t>Any party may have judicial proceeding for declaration of rights or legal relations (11.96A.080)</a:t>
            </a:r>
          </a:p>
          <a:p>
            <a:pPr lvl="1"/>
            <a:r>
              <a:rPr lang="en-US" altLang="en-US" dirty="0"/>
              <a:t>May resolve disputes nonjudicially if all parties agree (11.96A.220 et seq.)</a:t>
            </a:r>
          </a:p>
          <a:p>
            <a:pPr lvl="2"/>
            <a:r>
              <a:rPr lang="en-US" altLang="en-US" dirty="0"/>
              <a:t>Non-Judicial Agreements are not applicable to change of Trust situs</a:t>
            </a:r>
          </a:p>
          <a:p>
            <a:pPr lvl="1"/>
            <a:endParaRPr lang="en-US" altLang="en-US" dirty="0"/>
          </a:p>
          <a:p>
            <a:r>
              <a:rPr lang="en-US" altLang="en-US" dirty="0"/>
              <a:t> I.C. 15-8-102, 15-8-103</a:t>
            </a:r>
          </a:p>
          <a:p>
            <a:pPr lvl="1"/>
            <a:r>
              <a:rPr lang="en-US" altLang="en-US" dirty="0"/>
              <a:t>Any party may engage judicial proceeding for determination of rights or legal relationships (15-8-102, 103)</a:t>
            </a:r>
          </a:p>
          <a:p>
            <a:pPr lvl="1"/>
            <a:r>
              <a:rPr lang="en-US" altLang="en-US" dirty="0"/>
              <a:t>May resolve disputes nonjudicially if all parties agree (15-8-302)  </a:t>
            </a:r>
          </a:p>
        </p:txBody>
      </p:sp>
      <p:sp>
        <p:nvSpPr>
          <p:cNvPr id="6" name="Title 1">
            <a:extLst>
              <a:ext uri="{FF2B5EF4-FFF2-40B4-BE49-F238E27FC236}">
                <a16:creationId xmlns:a16="http://schemas.microsoft.com/office/drawing/2014/main" id="{F4DC8F5E-0B8D-4E40-B68B-F07AB4CF1749}"/>
              </a:ext>
            </a:extLst>
          </p:cNvPr>
          <p:cNvSpPr>
            <a:spLocks noGrp="1"/>
          </p:cNvSpPr>
          <p:nvPr>
            <p:ph type="title"/>
          </p:nvPr>
        </p:nvSpPr>
        <p:spPr>
          <a:xfrm>
            <a:off x="1604963" y="382588"/>
            <a:ext cx="9901237" cy="1371600"/>
          </a:xfrm>
        </p:spPr>
        <p:style>
          <a:lnRef idx="1">
            <a:schemeClr val="accent6"/>
          </a:lnRef>
          <a:fillRef idx="2">
            <a:schemeClr val="accent6"/>
          </a:fillRef>
          <a:effectRef idx="1">
            <a:schemeClr val="accent6"/>
          </a:effectRef>
          <a:fontRef idx="minor">
            <a:schemeClr val="dk1"/>
          </a:fontRef>
        </p:style>
        <p:txBody>
          <a:bodyPr rtlCol="0">
            <a:normAutofit/>
          </a:bodyPr>
          <a:lstStyle/>
          <a:p>
            <a:pPr algn="r" fontAlgn="auto">
              <a:spcAft>
                <a:spcPts val="0"/>
              </a:spcAft>
              <a:defRPr/>
            </a:pPr>
            <a:r>
              <a:rPr lang="en-US" sz="3200" b="1" dirty="0"/>
              <a:t>Declaratory Relief Actions </a:t>
            </a:r>
            <a:r>
              <a:rPr lang="en-US" sz="4000" b="1" dirty="0"/>
              <a:t/>
            </a:r>
            <a:br>
              <a:rPr lang="en-US" sz="4000" b="1" dirty="0"/>
            </a:br>
            <a:r>
              <a:rPr lang="en-US" sz="2700" b="1" dirty="0">
                <a:latin typeface="Bradley Hand ITC" panose="03070402050302030203" pitchFamily="66" charset="0"/>
              </a:rPr>
              <a:t>BETTER TO SEEK PERMISSION THAN ASK FORGIVENESS</a:t>
            </a:r>
            <a:endParaRPr lang="en-US" sz="4000" b="1" dirty="0">
              <a:latin typeface="Bradley Hand ITC" panose="03070402050302030203" pitchFamily="66" charset="0"/>
            </a:endParaRPr>
          </a:p>
        </p:txBody>
      </p:sp>
      <p:cxnSp>
        <p:nvCxnSpPr>
          <p:cNvPr id="7" name="Straight Connector 6">
            <a:extLst>
              <a:ext uri="{FF2B5EF4-FFF2-40B4-BE49-F238E27FC236}">
                <a16:creationId xmlns:a16="http://schemas.microsoft.com/office/drawing/2014/main" id="{5688B96F-BAA5-4064-859D-11CCB54536EF}"/>
              </a:ext>
            </a:extLst>
          </p:cNvPr>
          <p:cNvCxnSpPr>
            <a:cxnSpLocks/>
          </p:cNvCxnSpPr>
          <p:nvPr/>
        </p:nvCxnSpPr>
        <p:spPr>
          <a:xfrm>
            <a:off x="1604963" y="1754188"/>
            <a:ext cx="990123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hlinkClick r:id="rId3"/>
            <a:extLst>
              <a:ext uri="{FF2B5EF4-FFF2-40B4-BE49-F238E27FC236}">
                <a16:creationId xmlns:a16="http://schemas.microsoft.com/office/drawing/2014/main" id="{DA2CC4DD-17C5-4333-B8EC-FE4039F96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5" y="3149600"/>
            <a:ext cx="392112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74C3361-4228-4E38-95FA-6429C7884004}"/>
              </a:ext>
            </a:extLst>
          </p:cNvPr>
          <p:cNvSpPr>
            <a:spLocks noGrp="1"/>
          </p:cNvSpPr>
          <p:nvPr>
            <p:ph type="title"/>
          </p:nvPr>
        </p:nvSpPr>
        <p:spPr>
          <a:xfrm>
            <a:off x="1604963" y="487363"/>
            <a:ext cx="9901237" cy="1246187"/>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algn="r" fontAlgn="auto">
              <a:spcAft>
                <a:spcPts val="0"/>
              </a:spcAft>
              <a:defRPr/>
            </a:pPr>
            <a:r>
              <a:rPr lang="en-US" sz="4000" dirty="0"/>
              <a:t>NON-JUDICIAL ALTERNATIVES</a:t>
            </a:r>
            <a:br>
              <a:rPr lang="en-US" sz="4000" dirty="0"/>
            </a:br>
            <a:r>
              <a:rPr lang="en-US" sz="4000" b="1" dirty="0">
                <a:latin typeface="Bradley Hand ITC" panose="03070402050302030203" pitchFamily="66" charset="0"/>
              </a:rPr>
              <a:t>OPTIONS TO AVOID LITIGATION</a:t>
            </a:r>
            <a:r>
              <a:rPr lang="en-US" sz="4000" dirty="0"/>
              <a:t> </a:t>
            </a:r>
          </a:p>
        </p:txBody>
      </p:sp>
      <p:sp>
        <p:nvSpPr>
          <p:cNvPr id="80900" name="Content Placeholder 2">
            <a:extLst>
              <a:ext uri="{FF2B5EF4-FFF2-40B4-BE49-F238E27FC236}">
                <a16:creationId xmlns:a16="http://schemas.microsoft.com/office/drawing/2014/main" id="{BE55ABC7-EF64-46D9-841B-930318730F09}"/>
              </a:ext>
            </a:extLst>
          </p:cNvPr>
          <p:cNvSpPr>
            <a:spLocks noGrp="1" noChangeArrowheads="1"/>
          </p:cNvSpPr>
          <p:nvPr>
            <p:ph idx="1"/>
          </p:nvPr>
        </p:nvSpPr>
        <p:spPr>
          <a:xfrm>
            <a:off x="2061883" y="1808163"/>
            <a:ext cx="9444318" cy="4356100"/>
          </a:xfrm>
        </p:spPr>
        <p:txBody>
          <a:bodyPr/>
          <a:lstStyle/>
          <a:p>
            <a:r>
              <a:rPr lang="en-US" dirty="0"/>
              <a:t>Non-Judicial Settlement Agreement</a:t>
            </a:r>
          </a:p>
          <a:p>
            <a:pPr lvl="1"/>
            <a:r>
              <a:rPr lang="en-US" dirty="0"/>
              <a:t>Irrevocable Trusts v. Revocable Trusts</a:t>
            </a:r>
          </a:p>
          <a:p>
            <a:pPr lvl="1"/>
            <a:r>
              <a:rPr lang="en-US" dirty="0"/>
              <a:t>Cal. Prob. Code §§15400-15409</a:t>
            </a:r>
          </a:p>
          <a:p>
            <a:pPr lvl="1"/>
            <a:r>
              <a:rPr lang="en-US" dirty="0"/>
              <a:t>RSW 11.96A.220</a:t>
            </a:r>
          </a:p>
          <a:p>
            <a:r>
              <a:rPr lang="en-US" dirty="0"/>
              <a:t>Beneficiary Consents/Ratification/Affirmation</a:t>
            </a:r>
          </a:p>
          <a:p>
            <a:pPr lvl="1"/>
            <a:r>
              <a:rPr lang="en-US" dirty="0"/>
              <a:t>Who must consent / ratify to protect the trustee</a:t>
            </a:r>
          </a:p>
          <a:p>
            <a:pPr lvl="2"/>
            <a:r>
              <a:rPr lang="en-US" dirty="0"/>
              <a:t>Cal. Prob. Code §§15800-15803</a:t>
            </a:r>
          </a:p>
          <a:p>
            <a:pPr lvl="2"/>
            <a:r>
              <a:rPr lang="en-US" dirty="0"/>
              <a:t>Ariz. Rev. Stat. § 14-10411 </a:t>
            </a:r>
          </a:p>
          <a:p>
            <a:pPr lvl="2"/>
            <a:r>
              <a:rPr lang="en-US" dirty="0"/>
              <a:t>Or. Rev. Stat §§ 130.200; 130.840</a:t>
            </a:r>
          </a:p>
          <a:p>
            <a:pPr lvl="1"/>
            <a:r>
              <a:rPr lang="en-US" dirty="0"/>
              <a:t>Scope of information required</a:t>
            </a:r>
          </a:p>
          <a:p>
            <a:pPr lvl="2"/>
            <a:r>
              <a:rPr lang="en-US" dirty="0"/>
              <a:t>Cal. Prob. Code §§16463-16465</a:t>
            </a:r>
          </a:p>
          <a:p>
            <a:pPr lvl="2"/>
            <a:r>
              <a:rPr lang="en-US" dirty="0"/>
              <a:t>RSW 11.98.107</a:t>
            </a:r>
          </a:p>
          <a:p>
            <a:pPr lvl="2"/>
            <a:r>
              <a:rPr lang="en-US" dirty="0"/>
              <a:t>Or. Rev. Stat. § 130.835</a:t>
            </a:r>
          </a:p>
          <a:p>
            <a:pPr lvl="2"/>
            <a:r>
              <a:rPr lang="en-US" dirty="0"/>
              <a:t>Ariz. Rev. Stat. § 14-11008</a:t>
            </a:r>
            <a:endParaRPr lang="en-US" altLang="en-US" dirty="0"/>
          </a:p>
        </p:txBody>
      </p:sp>
      <p:cxnSp>
        <p:nvCxnSpPr>
          <p:cNvPr id="4" name="Straight Connector 3">
            <a:extLst>
              <a:ext uri="{FF2B5EF4-FFF2-40B4-BE49-F238E27FC236}">
                <a16:creationId xmlns:a16="http://schemas.microsoft.com/office/drawing/2014/main" id="{99B7987F-AC64-4941-A92F-7E76DC8D8EBE}"/>
              </a:ext>
            </a:extLst>
          </p:cNvPr>
          <p:cNvCxnSpPr>
            <a:cxnSpLocks/>
          </p:cNvCxnSpPr>
          <p:nvPr/>
        </p:nvCxnSpPr>
        <p:spPr>
          <a:xfrm>
            <a:off x="1604963" y="1733550"/>
            <a:ext cx="990123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A2831-D7A5-4F3A-A7B0-B9CB968BFF10}"/>
              </a:ext>
            </a:extLst>
          </p:cNvPr>
          <p:cNvSpPr>
            <a:spLocks noGrp="1"/>
          </p:cNvSpPr>
          <p:nvPr>
            <p:ph idx="1"/>
          </p:nvPr>
        </p:nvSpPr>
        <p:spPr>
          <a:xfrm>
            <a:off x="1990165" y="1882589"/>
            <a:ext cx="9514448" cy="4374776"/>
          </a:xfrm>
        </p:spPr>
        <p:txBody>
          <a:bodyPr>
            <a:normAutofit fontScale="92500" lnSpcReduction="10000"/>
          </a:bodyPr>
          <a:lstStyle/>
          <a:p>
            <a:r>
              <a:rPr lang="en-US" dirty="0"/>
              <a:t>Virtual Representation</a:t>
            </a:r>
          </a:p>
          <a:p>
            <a:pPr lvl="1"/>
            <a:r>
              <a:rPr lang="en-US" dirty="0"/>
              <a:t>ACTEC chart of rules by state</a:t>
            </a:r>
          </a:p>
          <a:p>
            <a:pPr lvl="2"/>
            <a:r>
              <a:rPr lang="en-US" dirty="0">
                <a:hlinkClick r:id="rId2"/>
              </a:rPr>
              <a:t>https://www.actec.org/state-survey/virtual-representation-statutes-chart/</a:t>
            </a:r>
            <a:endParaRPr lang="en-US" dirty="0"/>
          </a:p>
          <a:p>
            <a:pPr lvl="2"/>
            <a:r>
              <a:rPr lang="en-US" dirty="0"/>
              <a:t>Susan Bart of </a:t>
            </a:r>
            <a:r>
              <a:rPr lang="en-US" dirty="0" err="1"/>
              <a:t>ArentFox</a:t>
            </a:r>
            <a:r>
              <a:rPr lang="en-US" dirty="0"/>
              <a:t> Schiff created this helpful schedule.  Latest update appears to be 2021</a:t>
            </a:r>
          </a:p>
          <a:p>
            <a:pPr lvl="2"/>
            <a:r>
              <a:rPr lang="en-US" dirty="0"/>
              <a:t>Very thorough including, for example, can an attorney in fact for a principal bind those in other classes under the virtual representation statute. </a:t>
            </a:r>
          </a:p>
          <a:p>
            <a:pPr lvl="2"/>
            <a:r>
              <a:rPr lang="en-US" dirty="0"/>
              <a:t>Cal. Prob. Code §15804</a:t>
            </a:r>
          </a:p>
          <a:p>
            <a:r>
              <a:rPr lang="en-US" dirty="0"/>
              <a:t>Notice of Proposed Action</a:t>
            </a:r>
          </a:p>
          <a:p>
            <a:pPr lvl="1"/>
            <a:r>
              <a:rPr lang="en-US" dirty="0"/>
              <a:t>Cal. Prob. Code §§16500 and 10580</a:t>
            </a:r>
          </a:p>
          <a:p>
            <a:pPr lvl="1"/>
            <a:r>
              <a:rPr lang="en-US" dirty="0"/>
              <a:t>NRS 30.040</a:t>
            </a:r>
          </a:p>
          <a:p>
            <a:pPr lvl="1"/>
            <a:r>
              <a:rPr lang="en-US" dirty="0"/>
              <a:t>RSW 11.100.140 (required for notice of a “non-routine” transaction</a:t>
            </a:r>
          </a:p>
          <a:p>
            <a:pPr lvl="1"/>
            <a:r>
              <a:rPr lang="en-US" dirty="0"/>
              <a:t>I.C. § 68-108 (requires Trustee to obtain consent if there is a conflict of interest) </a:t>
            </a:r>
          </a:p>
          <a:p>
            <a:pPr lvl="1"/>
            <a:r>
              <a:rPr lang="en-US" dirty="0"/>
              <a:t>Or. Rev. Stat. § 130.733 and Ariz. Rev. Stat. § 14-7431 (allow but do not require trustee to send written notice of proposed action)</a:t>
            </a:r>
          </a:p>
          <a:p>
            <a:pPr>
              <a:lnSpc>
                <a:spcPct val="90000"/>
              </a:lnSpc>
            </a:pPr>
            <a:endParaRPr lang="en-US" altLang="en-US" sz="1700" dirty="0"/>
          </a:p>
        </p:txBody>
      </p:sp>
      <p:sp>
        <p:nvSpPr>
          <p:cNvPr id="4" name="Title 1">
            <a:extLst>
              <a:ext uri="{FF2B5EF4-FFF2-40B4-BE49-F238E27FC236}">
                <a16:creationId xmlns:a16="http://schemas.microsoft.com/office/drawing/2014/main" id="{30347C54-2F70-4AA0-B52D-363E0E2ABB68}"/>
              </a:ext>
            </a:extLst>
          </p:cNvPr>
          <p:cNvSpPr>
            <a:spLocks noGrp="1"/>
          </p:cNvSpPr>
          <p:nvPr>
            <p:ph type="title"/>
          </p:nvPr>
        </p:nvSpPr>
        <p:spPr>
          <a:xfrm>
            <a:off x="1604963" y="487363"/>
            <a:ext cx="9901237" cy="1246187"/>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algn="r" fontAlgn="auto">
              <a:spcAft>
                <a:spcPts val="0"/>
              </a:spcAft>
              <a:defRPr/>
            </a:pPr>
            <a:r>
              <a:rPr lang="en-US" sz="4000" dirty="0"/>
              <a:t>NON-JUDICIAL ALTERNATIVES</a:t>
            </a:r>
            <a:br>
              <a:rPr lang="en-US" sz="4000" dirty="0"/>
            </a:br>
            <a:r>
              <a:rPr lang="en-US" sz="4000" b="1" dirty="0">
                <a:latin typeface="Bradley Hand ITC" panose="03070402050302030203" pitchFamily="66" charset="0"/>
              </a:rPr>
              <a:t>OPTIONS TO AVOID LITIGATION</a:t>
            </a:r>
            <a:r>
              <a:rPr lang="en-US" sz="4000" dirty="0"/>
              <a:t> </a:t>
            </a:r>
          </a:p>
        </p:txBody>
      </p:sp>
      <p:cxnSp>
        <p:nvCxnSpPr>
          <p:cNvPr id="5" name="Straight Connector 4">
            <a:extLst>
              <a:ext uri="{FF2B5EF4-FFF2-40B4-BE49-F238E27FC236}">
                <a16:creationId xmlns:a16="http://schemas.microsoft.com/office/drawing/2014/main" id="{1F17C989-C1B6-4835-B460-2B9516B31942}"/>
              </a:ext>
            </a:extLst>
          </p:cNvPr>
          <p:cNvCxnSpPr>
            <a:cxnSpLocks/>
          </p:cNvCxnSpPr>
          <p:nvPr/>
        </p:nvCxnSpPr>
        <p:spPr>
          <a:xfrm>
            <a:off x="1604963" y="1733550"/>
            <a:ext cx="990123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13C1-1F83-4699-8133-0E8BF4FD85D0}"/>
              </a:ext>
            </a:extLst>
          </p:cNvPr>
          <p:cNvSpPr>
            <a:spLocks noGrp="1"/>
          </p:cNvSpPr>
          <p:nvPr>
            <p:ph type="title"/>
          </p:nvPr>
        </p:nvSpPr>
        <p:spPr>
          <a:xfrm>
            <a:off x="1584325" y="647700"/>
            <a:ext cx="9825038" cy="785813"/>
          </a:xfrm>
        </p:spPr>
        <p:style>
          <a:lnRef idx="1">
            <a:schemeClr val="accent5"/>
          </a:lnRef>
          <a:fillRef idx="2">
            <a:schemeClr val="accent5"/>
          </a:fillRef>
          <a:effectRef idx="1">
            <a:schemeClr val="accent5"/>
          </a:effectRef>
          <a:fontRef idx="minor">
            <a:schemeClr val="dk1"/>
          </a:fontRef>
        </p:style>
        <p:txBody>
          <a:bodyPr rtlCol="0">
            <a:normAutofit/>
          </a:bodyPr>
          <a:lstStyle/>
          <a:p>
            <a:pPr algn="ctr" fontAlgn="auto">
              <a:spcAft>
                <a:spcPts val="0"/>
              </a:spcAft>
              <a:defRPr/>
            </a:pPr>
            <a:r>
              <a:rPr lang="en-US" b="1" dirty="0"/>
              <a:t>ACCELERATING STATUTES OF LIMITATION</a:t>
            </a:r>
          </a:p>
        </p:txBody>
      </p:sp>
      <p:sp>
        <p:nvSpPr>
          <p:cNvPr id="58371" name="Content Placeholder 2">
            <a:extLst>
              <a:ext uri="{FF2B5EF4-FFF2-40B4-BE49-F238E27FC236}">
                <a16:creationId xmlns:a16="http://schemas.microsoft.com/office/drawing/2014/main" id="{DE8734F1-1431-42EF-BFFF-2076DA6D89E5}"/>
              </a:ext>
            </a:extLst>
          </p:cNvPr>
          <p:cNvSpPr>
            <a:spLocks noGrp="1" noChangeArrowheads="1"/>
          </p:cNvSpPr>
          <p:nvPr>
            <p:ph idx="1"/>
          </p:nvPr>
        </p:nvSpPr>
        <p:spPr>
          <a:xfrm>
            <a:off x="1477963" y="2266950"/>
            <a:ext cx="6646862" cy="3857625"/>
          </a:xfrm>
        </p:spPr>
        <p:txBody>
          <a:bodyPr/>
          <a:lstStyle/>
          <a:p>
            <a:r>
              <a:rPr lang="en-US" altLang="en-US" sz="3600" dirty="0"/>
              <a:t>Notice of Irrevocability</a:t>
            </a:r>
          </a:p>
          <a:p>
            <a:r>
              <a:rPr lang="en-US" altLang="en-US" sz="3600" dirty="0"/>
              <a:t>Notice to Creditors</a:t>
            </a:r>
          </a:p>
          <a:p>
            <a:r>
              <a:rPr lang="en-US" altLang="en-US" sz="3600" dirty="0"/>
              <a:t>Accountings</a:t>
            </a:r>
          </a:p>
          <a:p>
            <a:r>
              <a:rPr lang="en-US" altLang="en-US" sz="3600" dirty="0"/>
              <a:t>Notice of Proposed Action</a:t>
            </a:r>
          </a:p>
        </p:txBody>
      </p:sp>
      <p:pic>
        <p:nvPicPr>
          <p:cNvPr id="58372" name="Picture 4" descr="Hand with a gavel">
            <a:extLst>
              <a:ext uri="{FF2B5EF4-FFF2-40B4-BE49-F238E27FC236}">
                <a16:creationId xmlns:a16="http://schemas.microsoft.com/office/drawing/2014/main" id="{7BCA29D7-743D-45CE-AE43-CB5DCCD8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1955800"/>
            <a:ext cx="32845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A684-EB80-4C20-835F-C8FC63ECDC1B}"/>
              </a:ext>
            </a:extLst>
          </p:cNvPr>
          <p:cNvSpPr>
            <a:spLocks noGrp="1"/>
          </p:cNvSpPr>
          <p:nvPr>
            <p:ph type="title"/>
          </p:nvPr>
        </p:nvSpPr>
        <p:spPr>
          <a:xfrm>
            <a:off x="1584325" y="623888"/>
            <a:ext cx="9920288" cy="1281112"/>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normAutofit/>
          </a:bodyPr>
          <a:lstStyle/>
          <a:p>
            <a:pPr algn="r" fontAlgn="auto">
              <a:spcAft>
                <a:spcPts val="0"/>
              </a:spcAft>
              <a:defRPr/>
            </a:pPr>
            <a:r>
              <a:rPr lang="en-US" b="1" dirty="0">
                <a:solidFill>
                  <a:schemeClr val="accent1">
                    <a:lumMod val="75000"/>
                  </a:schemeClr>
                </a:solidFill>
              </a:rPr>
              <a:t>NOTICE OF IRREVOCABILITY</a:t>
            </a:r>
            <a:r>
              <a:rPr lang="en-US" dirty="0"/>
              <a:t/>
            </a:r>
            <a:br>
              <a:rPr lang="en-US" dirty="0"/>
            </a:br>
            <a:r>
              <a:rPr lang="en-US" b="1" dirty="0">
                <a:solidFill>
                  <a:schemeClr val="accent1">
                    <a:lumMod val="75000"/>
                  </a:schemeClr>
                </a:solidFill>
                <a:latin typeface="Bradley Hand ITC" panose="03070402050302030203" pitchFamily="66" charset="0"/>
              </a:rPr>
              <a:t>THE BENEFICIARY’s RIGHT TO KNOW</a:t>
            </a:r>
          </a:p>
        </p:txBody>
      </p:sp>
      <p:sp>
        <p:nvSpPr>
          <p:cNvPr id="3" name="Content Placeholder 2">
            <a:extLst>
              <a:ext uri="{FF2B5EF4-FFF2-40B4-BE49-F238E27FC236}">
                <a16:creationId xmlns:a16="http://schemas.microsoft.com/office/drawing/2014/main" id="{5BA60530-6A40-47E2-A7FE-BAFBF26D6756}"/>
              </a:ext>
            </a:extLst>
          </p:cNvPr>
          <p:cNvSpPr>
            <a:spLocks noGrp="1"/>
          </p:cNvSpPr>
          <p:nvPr>
            <p:ph idx="1"/>
          </p:nvPr>
        </p:nvSpPr>
        <p:spPr>
          <a:xfrm>
            <a:off x="2589213" y="2133600"/>
            <a:ext cx="8915400" cy="3778250"/>
          </a:xfrm>
        </p:spPr>
        <p:txBody>
          <a:bodyPr rtlCol="0">
            <a:normAutofit lnSpcReduction="10000"/>
          </a:bodyPr>
          <a:lstStyle/>
          <a:p>
            <a:pPr fontAlgn="auto">
              <a:buFont typeface="Wingdings 3" charset="2"/>
              <a:buChar char=""/>
              <a:defRPr/>
            </a:pPr>
            <a:r>
              <a:rPr lang="en-US" dirty="0">
                <a:solidFill>
                  <a:schemeClr val="tx1">
                    <a:lumMod val="75000"/>
                    <a:lumOff val="25000"/>
                  </a:schemeClr>
                </a:solidFill>
              </a:rPr>
              <a:t>NRS 164.021</a:t>
            </a:r>
          </a:p>
          <a:p>
            <a:pPr lvl="1" fontAlgn="auto">
              <a:buFont typeface="Wingdings 3" charset="2"/>
              <a:buChar char=""/>
              <a:defRPr/>
            </a:pPr>
            <a:r>
              <a:rPr lang="en-US" dirty="0">
                <a:solidFill>
                  <a:schemeClr val="tx1">
                    <a:lumMod val="75000"/>
                    <a:lumOff val="25000"/>
                  </a:schemeClr>
                </a:solidFill>
              </a:rPr>
              <a:t>Upon death of settlor, permissive to give notice of irrevocability to any beneficiary, heir or interested person. (NRS 164.021(1))</a:t>
            </a:r>
          </a:p>
          <a:p>
            <a:pPr lvl="1" fontAlgn="auto">
              <a:buFont typeface="Wingdings 3" charset="2"/>
              <a:buChar char=""/>
              <a:defRPr/>
            </a:pPr>
            <a:r>
              <a:rPr lang="en-US" dirty="0">
                <a:solidFill>
                  <a:schemeClr val="tx1">
                    <a:lumMod val="75000"/>
                    <a:lumOff val="25000"/>
                  </a:schemeClr>
                </a:solidFill>
              </a:rPr>
              <a:t>Recipient must bring action to contest validity of trust within 120 days from date of notice. (NRS 164.021(2)(4)</a:t>
            </a:r>
          </a:p>
          <a:p>
            <a:pPr lvl="1" fontAlgn="auto">
              <a:buFont typeface="Wingdings 3" charset="2"/>
              <a:buChar char=""/>
              <a:defRPr/>
            </a:pPr>
            <a:r>
              <a:rPr lang="en-US" dirty="0">
                <a:solidFill>
                  <a:schemeClr val="tx1">
                    <a:lumMod val="75000"/>
                    <a:lumOff val="25000"/>
                  </a:schemeClr>
                </a:solidFill>
              </a:rPr>
              <a:t>Notice must provide a “complete” copy of the trust. </a:t>
            </a: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r>
              <a:rPr lang="en-US" dirty="0">
                <a:solidFill>
                  <a:schemeClr val="tx1">
                    <a:lumMod val="75000"/>
                    <a:lumOff val="25000"/>
                  </a:schemeClr>
                </a:solidFill>
              </a:rPr>
              <a:t>CA Prob. 16061.7, 16061.8</a:t>
            </a:r>
          </a:p>
          <a:p>
            <a:pPr lvl="1" fontAlgn="auto">
              <a:buFont typeface="Wingdings 3" charset="2"/>
              <a:buChar char=""/>
              <a:defRPr/>
            </a:pPr>
            <a:r>
              <a:rPr lang="en-US" dirty="0">
                <a:solidFill>
                  <a:schemeClr val="tx1">
                    <a:lumMod val="75000"/>
                    <a:lumOff val="25000"/>
                  </a:schemeClr>
                </a:solidFill>
              </a:rPr>
              <a:t>Upon death of settlor, mandatory notice required to be provided to beneficiary, heir, and/or attorney general. (16061.7(a)(4))</a:t>
            </a:r>
          </a:p>
          <a:p>
            <a:pPr lvl="1" fontAlgn="auto">
              <a:buFont typeface="Wingdings 3" charset="2"/>
              <a:buChar char=""/>
              <a:defRPr/>
            </a:pPr>
            <a:r>
              <a:rPr lang="en-US" dirty="0">
                <a:solidFill>
                  <a:schemeClr val="tx1">
                    <a:lumMod val="75000"/>
                    <a:lumOff val="25000"/>
                  </a:schemeClr>
                </a:solidFill>
              </a:rPr>
              <a:t> Recipient must bring action to contest the trust within 120 days from notification or 60 days from date terms of trust were delivered. (16061.7(h); 16061.8)</a:t>
            </a:r>
          </a:p>
        </p:txBody>
      </p:sp>
      <p:cxnSp>
        <p:nvCxnSpPr>
          <p:cNvPr id="4" name="Straight Connector 3">
            <a:extLst>
              <a:ext uri="{FF2B5EF4-FFF2-40B4-BE49-F238E27FC236}">
                <a16:creationId xmlns:a16="http://schemas.microsoft.com/office/drawing/2014/main" id="{B8032293-8A05-4ED7-BAAE-2E614D6CC6C8}"/>
              </a:ext>
            </a:extLst>
          </p:cNvPr>
          <p:cNvCxnSpPr>
            <a:cxnSpLocks/>
          </p:cNvCxnSpPr>
          <p:nvPr/>
        </p:nvCxnSpPr>
        <p:spPr>
          <a:xfrm>
            <a:off x="1584325" y="1917700"/>
            <a:ext cx="9920288"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D289A-EEAA-4F43-AF34-66FEEE87C6B3}"/>
              </a:ext>
            </a:extLst>
          </p:cNvPr>
          <p:cNvSpPr>
            <a:spLocks noGrp="1"/>
          </p:cNvSpPr>
          <p:nvPr>
            <p:ph idx="1"/>
          </p:nvPr>
        </p:nvSpPr>
        <p:spPr>
          <a:xfrm>
            <a:off x="2589213" y="2133600"/>
            <a:ext cx="8915400" cy="3778250"/>
          </a:xfrm>
        </p:spPr>
        <p:txBody>
          <a:bodyPr rtlCol="0">
            <a:normAutofit lnSpcReduction="10000"/>
          </a:bodyPr>
          <a:lstStyle/>
          <a:p>
            <a:pPr fontAlgn="auto">
              <a:buFont typeface="Wingdings 3" charset="2"/>
              <a:buChar char=""/>
              <a:defRPr/>
            </a:pPr>
            <a:r>
              <a:rPr lang="en-US" dirty="0">
                <a:solidFill>
                  <a:schemeClr val="tx1">
                    <a:lumMod val="75000"/>
                    <a:lumOff val="25000"/>
                  </a:schemeClr>
                </a:solidFill>
              </a:rPr>
              <a:t>RCW 11.98.072</a:t>
            </a:r>
          </a:p>
          <a:p>
            <a:pPr lvl="1" fontAlgn="auto">
              <a:buFont typeface="Wingdings 3" charset="2"/>
              <a:buChar char=""/>
              <a:defRPr/>
            </a:pPr>
            <a:r>
              <a:rPr lang="en-US" dirty="0">
                <a:solidFill>
                  <a:schemeClr val="tx1">
                    <a:lumMod val="75000"/>
                    <a:lumOff val="25000"/>
                  </a:schemeClr>
                </a:solidFill>
              </a:rPr>
              <a:t>Within 60 days after appointment as trustee, trustee must give notice to qualified beneficiaries regarding the existence of the trust, identity of trustor, trustee’s contact information, and the right to request information reasonably necessary to give qualified beneficiary ability to enforce his/her rights under the trust. (RCW 11.98.072(2))</a:t>
            </a:r>
          </a:p>
          <a:p>
            <a:pPr lvl="1" fontAlgn="auto">
              <a:buFont typeface="Wingdings 3" charset="2"/>
              <a:buChar char=""/>
              <a:defRPr/>
            </a:pPr>
            <a:r>
              <a:rPr lang="en-US" dirty="0">
                <a:solidFill>
                  <a:schemeClr val="tx1">
                    <a:lumMod val="75000"/>
                    <a:lumOff val="25000"/>
                  </a:schemeClr>
                </a:solidFill>
              </a:rPr>
              <a:t>Notification requirements may be  waived or modified by the trustor. (RCW 11.98.072(5))</a:t>
            </a: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r>
              <a:rPr lang="en-US" dirty="0">
                <a:solidFill>
                  <a:schemeClr val="tx1">
                    <a:lumMod val="75000"/>
                    <a:lumOff val="25000"/>
                  </a:schemeClr>
                </a:solidFill>
              </a:rPr>
              <a:t>I.C. 15-7-303(a)</a:t>
            </a:r>
          </a:p>
          <a:p>
            <a:pPr lvl="1" fontAlgn="auto">
              <a:buFont typeface="Wingdings 3" charset="2"/>
              <a:buChar char=""/>
              <a:defRPr/>
            </a:pPr>
            <a:r>
              <a:rPr lang="en-US" dirty="0">
                <a:solidFill>
                  <a:schemeClr val="tx1">
                    <a:lumMod val="75000"/>
                    <a:lumOff val="25000"/>
                  </a:schemeClr>
                </a:solidFill>
              </a:rPr>
              <a:t>Within 30 days after acceptance, trustee shall inform beneficiaries of trusteeship.</a:t>
            </a:r>
          </a:p>
          <a:p>
            <a:pPr lvl="1" fontAlgn="auto">
              <a:buFont typeface="Wingdings 3" charset="2"/>
              <a:buChar char=""/>
              <a:defRPr/>
            </a:pPr>
            <a:r>
              <a:rPr lang="en-US" dirty="0">
                <a:solidFill>
                  <a:schemeClr val="tx1">
                    <a:lumMod val="75000"/>
                    <a:lumOff val="25000"/>
                  </a:schemeClr>
                </a:solidFill>
              </a:rPr>
              <a:t>Upon request, trustee shall provide beneficiary copy of relevant provisions of trust. </a:t>
            </a:r>
          </a:p>
          <a:p>
            <a:pPr lvl="1"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4EE4AED4-59B5-41C7-B19A-F374240A6CD9}"/>
              </a:ext>
            </a:extLst>
          </p:cNvPr>
          <p:cNvSpPr txBox="1">
            <a:spLocks/>
          </p:cNvSpPr>
          <p:nvPr/>
        </p:nvSpPr>
        <p:spPr>
          <a:xfrm>
            <a:off x="1584325" y="306388"/>
            <a:ext cx="9920288" cy="1281112"/>
          </a:xfrm>
          <a:prstGeom prst="rect">
            <a:avLst/>
          </a:prstGeo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r" fontAlgn="auto">
              <a:spcAft>
                <a:spcPts val="0"/>
              </a:spcAft>
              <a:defRPr/>
            </a:pPr>
            <a:r>
              <a:rPr lang="en-US" b="1" dirty="0">
                <a:solidFill>
                  <a:schemeClr val="accent1">
                    <a:lumMod val="75000"/>
                  </a:schemeClr>
                </a:solidFill>
              </a:rPr>
              <a:t>NOTICE OF </a:t>
            </a:r>
            <a:r>
              <a:rPr lang="en-US" b="1" dirty="0" smtClean="0">
                <a:solidFill>
                  <a:schemeClr val="accent1">
                    <a:lumMod val="75000"/>
                  </a:schemeClr>
                </a:solidFill>
              </a:rPr>
              <a:t>IRREVOCABILITY</a:t>
            </a:r>
            <a:r>
              <a:rPr lang="en-US" dirty="0"/>
              <a:t/>
            </a:r>
            <a:br>
              <a:rPr lang="en-US" dirty="0"/>
            </a:br>
            <a:r>
              <a:rPr lang="en-US" b="1" dirty="0">
                <a:solidFill>
                  <a:schemeClr val="accent1">
                    <a:lumMod val="75000"/>
                  </a:schemeClr>
                </a:solidFill>
                <a:latin typeface="Bradley Hand ITC" panose="03070402050302030203" pitchFamily="66" charset="0"/>
              </a:rPr>
              <a:t>THE BENEFICIARY’s RIGHT TO KNOW</a:t>
            </a:r>
          </a:p>
        </p:txBody>
      </p:sp>
      <p:cxnSp>
        <p:nvCxnSpPr>
          <p:cNvPr id="5" name="Straight Connector 4">
            <a:extLst>
              <a:ext uri="{FF2B5EF4-FFF2-40B4-BE49-F238E27FC236}">
                <a16:creationId xmlns:a16="http://schemas.microsoft.com/office/drawing/2014/main" id="{6319A62D-FB7A-4A17-8A8F-3F4150F392E4}"/>
              </a:ext>
            </a:extLst>
          </p:cNvPr>
          <p:cNvCxnSpPr>
            <a:cxnSpLocks/>
          </p:cNvCxnSpPr>
          <p:nvPr/>
        </p:nvCxnSpPr>
        <p:spPr>
          <a:xfrm>
            <a:off x="1584325" y="1600200"/>
            <a:ext cx="9920288"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D81B-28B1-410F-9FD6-F481E8626D9C}"/>
              </a:ext>
            </a:extLst>
          </p:cNvPr>
          <p:cNvSpPr>
            <a:spLocks noGrp="1"/>
          </p:cNvSpPr>
          <p:nvPr>
            <p:ph type="title"/>
          </p:nvPr>
        </p:nvSpPr>
        <p:spPr>
          <a:xfrm>
            <a:off x="1595438" y="623888"/>
            <a:ext cx="9909175" cy="1281112"/>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normAutofit fontScale="90000"/>
          </a:bodyPr>
          <a:lstStyle/>
          <a:p>
            <a:pPr algn="r" fontAlgn="auto">
              <a:spcAft>
                <a:spcPts val="0"/>
              </a:spcAft>
              <a:defRPr/>
            </a:pPr>
            <a:r>
              <a:rPr lang="en-US" b="1" dirty="0">
                <a:solidFill>
                  <a:schemeClr val="accent1">
                    <a:lumMod val="75000"/>
                  </a:schemeClr>
                </a:solidFill>
              </a:rPr>
              <a:t>NOTICE OF PROPOSED ACTION</a:t>
            </a:r>
            <a:br>
              <a:rPr lang="en-US" b="1" dirty="0">
                <a:solidFill>
                  <a:schemeClr val="accent1">
                    <a:lumMod val="75000"/>
                  </a:schemeClr>
                </a:solidFill>
              </a:rPr>
            </a:br>
            <a:r>
              <a:rPr lang="en-US" b="1" dirty="0">
                <a:solidFill>
                  <a:schemeClr val="accent1">
                    <a:lumMod val="75000"/>
                  </a:schemeClr>
                </a:solidFill>
                <a:latin typeface="Bradley Hand ITC" panose="03070402050302030203" pitchFamily="66" charset="0"/>
              </a:rPr>
              <a:t>PREVENTING LATER CHALLENGES TO ACTIONS</a:t>
            </a:r>
          </a:p>
        </p:txBody>
      </p:sp>
      <p:sp>
        <p:nvSpPr>
          <p:cNvPr id="3" name="Content Placeholder 2">
            <a:extLst>
              <a:ext uri="{FF2B5EF4-FFF2-40B4-BE49-F238E27FC236}">
                <a16:creationId xmlns:a16="http://schemas.microsoft.com/office/drawing/2014/main" id="{654AF864-C0E6-4736-B625-5D4F8266B684}"/>
              </a:ext>
            </a:extLst>
          </p:cNvPr>
          <p:cNvSpPr>
            <a:spLocks noGrp="1"/>
          </p:cNvSpPr>
          <p:nvPr>
            <p:ph idx="1"/>
          </p:nvPr>
        </p:nvSpPr>
        <p:spPr>
          <a:xfrm>
            <a:off x="2589213" y="2133600"/>
            <a:ext cx="8915400" cy="3778250"/>
          </a:xfrm>
        </p:spPr>
        <p:txBody>
          <a:bodyPr rtlCol="0">
            <a:normAutofit/>
          </a:bodyPr>
          <a:lstStyle/>
          <a:p>
            <a:pPr fontAlgn="auto">
              <a:buFont typeface="Wingdings 3" charset="2"/>
              <a:buChar char=""/>
              <a:defRPr/>
            </a:pPr>
            <a:r>
              <a:rPr lang="en-US" dirty="0">
                <a:solidFill>
                  <a:schemeClr val="tx1">
                    <a:lumMod val="75000"/>
                    <a:lumOff val="25000"/>
                  </a:schemeClr>
                </a:solidFill>
              </a:rPr>
              <a:t> NRS 164.725</a:t>
            </a:r>
          </a:p>
          <a:p>
            <a:pPr lvl="1" fontAlgn="auto">
              <a:buFont typeface="Wingdings 3" charset="2"/>
              <a:buChar char=""/>
              <a:defRPr/>
            </a:pPr>
            <a:r>
              <a:rPr lang="en-US" dirty="0">
                <a:solidFill>
                  <a:schemeClr val="tx1">
                    <a:lumMod val="75000"/>
                    <a:lumOff val="25000"/>
                  </a:schemeClr>
                </a:solidFill>
              </a:rPr>
              <a:t>Notice of proposed action to be provided to every adult beneficiary receiving income or would be entitled to receive principal if immediately terminated. (NRS 164.725(3)</a:t>
            </a:r>
          </a:p>
          <a:p>
            <a:pPr lvl="1" fontAlgn="auto">
              <a:buFont typeface="Wingdings 3" charset="2"/>
              <a:buChar char=""/>
              <a:defRPr/>
            </a:pPr>
            <a:r>
              <a:rPr lang="en-US" dirty="0">
                <a:solidFill>
                  <a:schemeClr val="tx1">
                    <a:lumMod val="75000"/>
                    <a:lumOff val="25000"/>
                  </a:schemeClr>
                </a:solidFill>
              </a:rPr>
              <a:t>Notice must include a description of the proposed action and explanation for proposing such action.</a:t>
            </a:r>
          </a:p>
          <a:p>
            <a:pPr lvl="1" fontAlgn="auto">
              <a:buFont typeface="Wingdings 3" charset="2"/>
              <a:buChar char=""/>
              <a:defRPr/>
            </a:pPr>
            <a:r>
              <a:rPr lang="en-US" dirty="0">
                <a:solidFill>
                  <a:schemeClr val="tx1">
                    <a:lumMod val="75000"/>
                    <a:lumOff val="25000"/>
                  </a:schemeClr>
                </a:solidFill>
              </a:rPr>
              <a:t>Beneficiaries must object within 30 days (unless longer time given by trustee) or the beneficiary  will be deemed to have waived objection and trustee will face no liability for taking the proposed action.</a:t>
            </a:r>
          </a:p>
          <a:p>
            <a:pPr lvl="1" fontAlgn="auto">
              <a:buFont typeface="Wingdings 3" charset="2"/>
              <a:buChar char=""/>
              <a:defRPr/>
            </a:pPr>
            <a:r>
              <a:rPr lang="en-US" dirty="0">
                <a:solidFill>
                  <a:schemeClr val="tx1">
                    <a:lumMod val="75000"/>
                    <a:lumOff val="25000"/>
                  </a:schemeClr>
                </a:solidFill>
              </a:rPr>
              <a:t>If objected to, the trustee may petition the court for approval and the burden of proof shifts to the objecting </a:t>
            </a:r>
            <a:r>
              <a:rPr lang="en-US" dirty="0" smtClean="0">
                <a:solidFill>
                  <a:schemeClr val="tx1">
                    <a:lumMod val="75000"/>
                    <a:lumOff val="25000"/>
                  </a:schemeClr>
                </a:solidFill>
              </a:rPr>
              <a:t>beneficiary. </a:t>
            </a:r>
            <a:endParaRPr lang="en-US" dirty="0">
              <a:solidFill>
                <a:schemeClr val="tx1">
                  <a:lumMod val="75000"/>
                  <a:lumOff val="25000"/>
                </a:schemeClr>
              </a:solidFill>
            </a:endParaRPr>
          </a:p>
          <a:p>
            <a:pPr marL="457200" lvl="1" indent="0" fontAlgn="auto">
              <a:buFont typeface="Wingdings 3" charset="2"/>
              <a:buNone/>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864790E3-3A10-4675-B18B-AD4E0934D191}"/>
              </a:ext>
            </a:extLst>
          </p:cNvPr>
          <p:cNvCxnSpPr>
            <a:cxnSpLocks/>
          </p:cNvCxnSpPr>
          <p:nvPr/>
        </p:nvCxnSpPr>
        <p:spPr>
          <a:xfrm>
            <a:off x="1582738" y="1905000"/>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E0838-4CC9-4D28-AF1F-C99B01B0CFDC}"/>
              </a:ext>
            </a:extLst>
          </p:cNvPr>
          <p:cNvSpPr>
            <a:spLocks noGrp="1"/>
          </p:cNvSpPr>
          <p:nvPr>
            <p:ph idx="1"/>
          </p:nvPr>
        </p:nvSpPr>
        <p:spPr>
          <a:xfrm>
            <a:off x="2589213" y="2133600"/>
            <a:ext cx="8915400" cy="3778250"/>
          </a:xfrm>
        </p:spPr>
        <p:txBody>
          <a:bodyPr rtlCol="0">
            <a:normAutofit/>
          </a:bodyPr>
          <a:lstStyle/>
          <a:p>
            <a:pPr fontAlgn="auto">
              <a:buFont typeface="Wingdings 3" charset="2"/>
              <a:buChar char=""/>
              <a:defRPr/>
            </a:pPr>
            <a:r>
              <a:rPr lang="en-US" dirty="0">
                <a:solidFill>
                  <a:schemeClr val="tx1">
                    <a:lumMod val="75000"/>
                    <a:lumOff val="25000"/>
                  </a:schemeClr>
                </a:solidFill>
              </a:rPr>
              <a:t>CA Prob Code 16500 et seq. </a:t>
            </a:r>
          </a:p>
          <a:p>
            <a:pPr lvl="1" fontAlgn="auto">
              <a:buFont typeface="Wingdings 3" charset="2"/>
              <a:buChar char=""/>
              <a:defRPr/>
            </a:pPr>
            <a:r>
              <a:rPr lang="en-US" dirty="0">
                <a:solidFill>
                  <a:schemeClr val="tx1">
                    <a:lumMod val="75000"/>
                    <a:lumOff val="25000"/>
                  </a:schemeClr>
                </a:solidFill>
              </a:rPr>
              <a:t>Notice of proposed action to be provided to any beneficiary who receives income or principal if trust immediately terminated (16501(a))</a:t>
            </a:r>
          </a:p>
          <a:p>
            <a:pPr lvl="1" fontAlgn="auto">
              <a:buFont typeface="Wingdings 3" charset="2"/>
              <a:buChar char=""/>
              <a:defRPr/>
            </a:pPr>
            <a:r>
              <a:rPr lang="en-US" dirty="0">
                <a:solidFill>
                  <a:schemeClr val="tx1">
                    <a:lumMod val="75000"/>
                    <a:lumOff val="25000"/>
                  </a:schemeClr>
                </a:solidFill>
              </a:rPr>
              <a:t>Notice must include description of the action proposed to be taken and an</a:t>
            </a:r>
          </a:p>
          <a:p>
            <a:pPr lvl="1" fontAlgn="auto">
              <a:buFont typeface="Wingdings 3" charset="2"/>
              <a:buChar char=""/>
              <a:defRPr/>
            </a:pPr>
            <a:r>
              <a:rPr lang="en-US" dirty="0">
                <a:solidFill>
                  <a:schemeClr val="tx1">
                    <a:lumMod val="75000"/>
                    <a:lumOff val="25000"/>
                  </a:schemeClr>
                </a:solidFill>
              </a:rPr>
              <a:t>explanation of the reasons for the action. (16501(d))</a:t>
            </a:r>
          </a:p>
          <a:p>
            <a:pPr lvl="1" fontAlgn="auto">
              <a:buFont typeface="Wingdings 3" charset="2"/>
              <a:buChar char=""/>
              <a:defRPr/>
            </a:pPr>
            <a:r>
              <a:rPr lang="en-US" dirty="0">
                <a:solidFill>
                  <a:schemeClr val="tx1">
                    <a:lumMod val="75000"/>
                    <a:lumOff val="25000"/>
                  </a:schemeClr>
                </a:solidFill>
              </a:rPr>
              <a:t>Limitations on what trustee can propose. (16502)</a:t>
            </a:r>
          </a:p>
          <a:p>
            <a:pPr lvl="1" fontAlgn="auto">
              <a:buFont typeface="Wingdings 3" charset="2"/>
              <a:buChar char=""/>
              <a:defRPr/>
            </a:pPr>
            <a:r>
              <a:rPr lang="en-US" dirty="0">
                <a:solidFill>
                  <a:schemeClr val="tx1">
                    <a:lumMod val="75000"/>
                    <a:lumOff val="25000"/>
                  </a:schemeClr>
                </a:solidFill>
              </a:rPr>
              <a:t>Beneficiaries must object within 45 days (unless longer time given by trustee) or the proposed action will be deemed to have waived objection and a trustee will face no liability for taking the proposed action. (16503)(a) and (b))</a:t>
            </a:r>
          </a:p>
          <a:p>
            <a:pPr lvl="1" fontAlgn="auto">
              <a:buFont typeface="Wingdings 3" charset="2"/>
              <a:buChar char=""/>
              <a:defRPr/>
            </a:pPr>
            <a:r>
              <a:rPr lang="en-US" dirty="0">
                <a:solidFill>
                  <a:schemeClr val="tx1">
                    <a:lumMod val="75000"/>
                    <a:lumOff val="25000"/>
                  </a:schemeClr>
                </a:solidFill>
              </a:rPr>
              <a:t>If objected to, the trustee may petition the court for approval and the burden of proof shifts to the objecting beneficiary. (16503(c)) </a:t>
            </a:r>
          </a:p>
          <a:p>
            <a:pPr marL="457200" lvl="1" indent="0" fontAlgn="auto">
              <a:buFont typeface="Wingdings 3" charset="2"/>
              <a:buNone/>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p:txBody>
      </p:sp>
      <p:sp>
        <p:nvSpPr>
          <p:cNvPr id="6" name="Title 1">
            <a:extLst>
              <a:ext uri="{FF2B5EF4-FFF2-40B4-BE49-F238E27FC236}">
                <a16:creationId xmlns:a16="http://schemas.microsoft.com/office/drawing/2014/main" id="{64720BC7-FB50-469D-802B-258912FC84E3}"/>
              </a:ext>
            </a:extLst>
          </p:cNvPr>
          <p:cNvSpPr txBox="1">
            <a:spLocks/>
          </p:cNvSpPr>
          <p:nvPr/>
        </p:nvSpPr>
        <p:spPr>
          <a:xfrm>
            <a:off x="1595438" y="623888"/>
            <a:ext cx="9909175" cy="1281112"/>
          </a:xfrm>
          <a:prstGeom prst="rect">
            <a:avLst/>
          </a:prstGeo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a:normAutofit fontScale="9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r" fontAlgn="auto">
              <a:spcAft>
                <a:spcPts val="0"/>
              </a:spcAft>
              <a:defRPr/>
            </a:pPr>
            <a:r>
              <a:rPr lang="en-US" b="1" dirty="0">
                <a:solidFill>
                  <a:schemeClr val="accent1">
                    <a:lumMod val="75000"/>
                  </a:schemeClr>
                </a:solidFill>
              </a:rPr>
              <a:t>NOTICE OF PROPOSED ACTION</a:t>
            </a:r>
            <a:br>
              <a:rPr lang="en-US" b="1" dirty="0">
                <a:solidFill>
                  <a:schemeClr val="accent1">
                    <a:lumMod val="75000"/>
                  </a:schemeClr>
                </a:solidFill>
              </a:rPr>
            </a:br>
            <a:r>
              <a:rPr lang="en-US" b="1" dirty="0">
                <a:solidFill>
                  <a:schemeClr val="accent1">
                    <a:lumMod val="75000"/>
                  </a:schemeClr>
                </a:solidFill>
                <a:latin typeface="Bradley Hand ITC" panose="03070402050302030203" pitchFamily="66" charset="0"/>
              </a:rPr>
              <a:t>PREVENTING LATER CHALLENGES TO ACTIONS</a:t>
            </a:r>
          </a:p>
        </p:txBody>
      </p:sp>
      <p:cxnSp>
        <p:nvCxnSpPr>
          <p:cNvPr id="7" name="Straight Connector 6">
            <a:extLst>
              <a:ext uri="{FF2B5EF4-FFF2-40B4-BE49-F238E27FC236}">
                <a16:creationId xmlns:a16="http://schemas.microsoft.com/office/drawing/2014/main" id="{4376FBF6-6F07-469F-AD50-D376E354C80B}"/>
              </a:ext>
            </a:extLst>
          </p:cNvPr>
          <p:cNvCxnSpPr>
            <a:cxnSpLocks/>
          </p:cNvCxnSpPr>
          <p:nvPr/>
        </p:nvCxnSpPr>
        <p:spPr>
          <a:xfrm>
            <a:off x="1582738" y="1905000"/>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0244-5F01-462A-AD80-F1236019A7C6}"/>
              </a:ext>
            </a:extLst>
          </p:cNvPr>
          <p:cNvSpPr>
            <a:spLocks noGrp="1"/>
          </p:cNvSpPr>
          <p:nvPr>
            <p:ph type="title"/>
          </p:nvPr>
        </p:nvSpPr>
        <p:spPr>
          <a:xfrm>
            <a:off x="1120806" y="444777"/>
            <a:ext cx="10820400" cy="129302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rtlCol="0">
            <a:normAutofit/>
          </a:bodyPr>
          <a:lstStyle/>
          <a:p>
            <a:pPr algn="ctr" fontAlgn="auto">
              <a:spcAft>
                <a:spcPts val="0"/>
              </a:spcAft>
              <a:defRPr/>
            </a:pPr>
            <a:r>
              <a:rPr lang="en-US" dirty="0">
                <a:solidFill>
                  <a:schemeClr val="bg1"/>
                </a:solidFill>
              </a:rPr>
              <a:t>TRENDS IN LITIGATION</a:t>
            </a:r>
            <a:br>
              <a:rPr lang="en-US" dirty="0">
                <a:solidFill>
                  <a:schemeClr val="bg1"/>
                </a:solidFill>
              </a:rPr>
            </a:br>
            <a:r>
              <a:rPr lang="en-US" dirty="0">
                <a:solidFill>
                  <a:schemeClr val="bg1"/>
                </a:solidFill>
              </a:rPr>
              <a:t>OVERVIEW</a:t>
            </a:r>
          </a:p>
        </p:txBody>
      </p:sp>
      <p:sp>
        <p:nvSpPr>
          <p:cNvPr id="22533" name="Content Placeholder 2">
            <a:extLst>
              <a:ext uri="{FF2B5EF4-FFF2-40B4-BE49-F238E27FC236}">
                <a16:creationId xmlns:a16="http://schemas.microsoft.com/office/drawing/2014/main" id="{07367A12-AB73-4F07-A140-E6C6DC6841DE}"/>
              </a:ext>
            </a:extLst>
          </p:cNvPr>
          <p:cNvSpPr>
            <a:spLocks noGrp="1" noChangeArrowheads="1"/>
          </p:cNvSpPr>
          <p:nvPr>
            <p:ph idx="1"/>
          </p:nvPr>
        </p:nvSpPr>
        <p:spPr>
          <a:xfrm>
            <a:off x="2233613" y="1814513"/>
            <a:ext cx="8915400" cy="3776662"/>
          </a:xfrm>
        </p:spPr>
        <p:txBody>
          <a:bodyPr/>
          <a:lstStyle/>
          <a:p>
            <a:r>
              <a:rPr lang="en-US" altLang="en-US" sz="2800" dirty="0"/>
              <a:t>Race to the Courthouse – Cross Jurisdictional Issues</a:t>
            </a:r>
          </a:p>
          <a:p>
            <a:r>
              <a:rPr lang="en-US" altLang="en-US" sz="2800" dirty="0"/>
              <a:t>Declaratory Relief Actions </a:t>
            </a:r>
          </a:p>
          <a:p>
            <a:r>
              <a:rPr lang="en-US" altLang="en-US" sz="2800" dirty="0" smtClean="0"/>
              <a:t>Non-Judicial Alternatives </a:t>
            </a:r>
          </a:p>
          <a:p>
            <a:r>
              <a:rPr lang="en-US" altLang="en-US" sz="2800" dirty="0"/>
              <a:t>Accelerated Statutes of Limitation</a:t>
            </a:r>
          </a:p>
          <a:p>
            <a:r>
              <a:rPr lang="en-US" altLang="en-US" sz="2800" dirty="0" smtClean="0"/>
              <a:t>Electronic </a:t>
            </a:r>
            <a:r>
              <a:rPr lang="en-US" altLang="en-US" sz="2800" dirty="0"/>
              <a:t>Wills/Trusts </a:t>
            </a:r>
          </a:p>
          <a:p>
            <a:r>
              <a:rPr lang="en-US" altLang="en-US" sz="2800" dirty="0"/>
              <a:t>Powers of Attorney</a:t>
            </a:r>
          </a:p>
          <a:p>
            <a:r>
              <a:rPr lang="en-US" altLang="en-US" sz="2800" dirty="0" smtClean="0"/>
              <a:t>Spendthrift </a:t>
            </a:r>
            <a:r>
              <a:rPr lang="en-US" altLang="en-US" sz="2800" dirty="0"/>
              <a:t>Trust </a:t>
            </a:r>
            <a:r>
              <a:rPr lang="en-US" altLang="en-US" sz="2800" dirty="0" smtClean="0"/>
              <a:t>Statutes</a:t>
            </a:r>
            <a:endParaRPr lang="en-US" alt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5E8BCD29-A1E4-44EE-BC08-2A6D0BA30260}"/>
              </a:ext>
            </a:extLst>
          </p:cNvPr>
          <p:cNvSpPr>
            <a:spLocks noGrp="1" noChangeArrowheads="1"/>
          </p:cNvSpPr>
          <p:nvPr>
            <p:ph idx="1"/>
          </p:nvPr>
        </p:nvSpPr>
        <p:spPr>
          <a:xfrm>
            <a:off x="2589213" y="2133600"/>
            <a:ext cx="8915400" cy="3778250"/>
          </a:xfrm>
        </p:spPr>
        <p:txBody>
          <a:bodyPr/>
          <a:lstStyle/>
          <a:p>
            <a:r>
              <a:rPr lang="en-US" altLang="en-US" dirty="0"/>
              <a:t>RCW 11.100.140</a:t>
            </a:r>
          </a:p>
          <a:p>
            <a:pPr lvl="1"/>
            <a:r>
              <a:rPr lang="en-US" altLang="en-US" dirty="0"/>
              <a:t>Limited notice for </a:t>
            </a:r>
            <a:r>
              <a:rPr lang="en-US" altLang="en-US" dirty="0" err="1"/>
              <a:t>nonroutine</a:t>
            </a:r>
            <a:r>
              <a:rPr lang="en-US" altLang="en-US" dirty="0"/>
              <a:t> transactions, must be given 20 days prior to trustee entering binding agreement. (11.100.140)</a:t>
            </a:r>
          </a:p>
          <a:p>
            <a:pPr lvl="1"/>
            <a:r>
              <a:rPr lang="en-US" altLang="en-US" dirty="0"/>
              <a:t>By implication, incumbent on beneficiary to object and/or file petition within 20 day period prior to trustee entering into transaction.</a:t>
            </a:r>
          </a:p>
          <a:p>
            <a:pPr lvl="1"/>
            <a:endParaRPr lang="en-US" altLang="en-US" dirty="0"/>
          </a:p>
          <a:p>
            <a:pPr lvl="1"/>
            <a:endParaRPr lang="en-US" altLang="en-US" dirty="0"/>
          </a:p>
        </p:txBody>
      </p:sp>
      <p:sp>
        <p:nvSpPr>
          <p:cNvPr id="6" name="Title 1">
            <a:extLst>
              <a:ext uri="{FF2B5EF4-FFF2-40B4-BE49-F238E27FC236}">
                <a16:creationId xmlns:a16="http://schemas.microsoft.com/office/drawing/2014/main" id="{AD3E8E7C-29E9-41FC-B520-CB1233022155}"/>
              </a:ext>
            </a:extLst>
          </p:cNvPr>
          <p:cNvSpPr>
            <a:spLocks noGrp="1"/>
          </p:cNvSpPr>
          <p:nvPr>
            <p:ph type="title"/>
          </p:nvPr>
        </p:nvSpPr>
        <p:spPr>
          <a:xfrm>
            <a:off x="1595438" y="623888"/>
            <a:ext cx="9909175" cy="1281112"/>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normAutofit fontScale="90000"/>
          </a:bodyPr>
          <a:lstStyle/>
          <a:p>
            <a:pPr algn="r" fontAlgn="auto">
              <a:spcAft>
                <a:spcPts val="0"/>
              </a:spcAft>
              <a:defRPr/>
            </a:pPr>
            <a:r>
              <a:rPr lang="en-US" b="1" dirty="0">
                <a:solidFill>
                  <a:schemeClr val="accent1">
                    <a:lumMod val="75000"/>
                  </a:schemeClr>
                </a:solidFill>
              </a:rPr>
              <a:t>NOTICE OF PROPOSED ACTION</a:t>
            </a:r>
            <a:br>
              <a:rPr lang="en-US" b="1" dirty="0">
                <a:solidFill>
                  <a:schemeClr val="accent1">
                    <a:lumMod val="75000"/>
                  </a:schemeClr>
                </a:solidFill>
              </a:rPr>
            </a:br>
            <a:r>
              <a:rPr lang="en-US" b="1" dirty="0">
                <a:solidFill>
                  <a:schemeClr val="accent1">
                    <a:lumMod val="75000"/>
                  </a:schemeClr>
                </a:solidFill>
                <a:latin typeface="Bradley Hand ITC" panose="03070402050302030203" pitchFamily="66" charset="0"/>
              </a:rPr>
              <a:t>PREVENTING LATER CHALLENGES TO ACTIONS</a:t>
            </a:r>
          </a:p>
        </p:txBody>
      </p:sp>
      <p:cxnSp>
        <p:nvCxnSpPr>
          <p:cNvPr id="7" name="Straight Connector 6">
            <a:extLst>
              <a:ext uri="{FF2B5EF4-FFF2-40B4-BE49-F238E27FC236}">
                <a16:creationId xmlns:a16="http://schemas.microsoft.com/office/drawing/2014/main" id="{9D4740F8-F4F2-445C-A674-7E08D60346BC}"/>
              </a:ext>
            </a:extLst>
          </p:cNvPr>
          <p:cNvCxnSpPr>
            <a:cxnSpLocks/>
          </p:cNvCxnSpPr>
          <p:nvPr/>
        </p:nvCxnSpPr>
        <p:spPr>
          <a:xfrm>
            <a:off x="1582738" y="1905000"/>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DC0-A49F-4970-A1FC-9BAA7E7AB3AF}"/>
              </a:ext>
            </a:extLst>
          </p:cNvPr>
          <p:cNvSpPr>
            <a:spLocks noGrp="1"/>
          </p:cNvSpPr>
          <p:nvPr>
            <p:ph type="title"/>
          </p:nvPr>
        </p:nvSpPr>
        <p:spPr>
          <a:xfrm>
            <a:off x="1582738" y="423863"/>
            <a:ext cx="9921875" cy="1293812"/>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normAutofit fontScale="90000"/>
          </a:bodyPr>
          <a:lstStyle/>
          <a:p>
            <a:pPr algn="r" fontAlgn="auto">
              <a:spcAft>
                <a:spcPts val="0"/>
              </a:spcAft>
              <a:defRPr/>
            </a:pPr>
            <a:r>
              <a:rPr lang="en-US" sz="4000" b="1" dirty="0">
                <a:solidFill>
                  <a:schemeClr val="accent1">
                    <a:lumMod val="75000"/>
                  </a:schemeClr>
                </a:solidFill>
              </a:rPr>
              <a:t>NOTICE TO CREDITORS </a:t>
            </a:r>
            <a:br>
              <a:rPr lang="en-US" sz="4000" b="1" dirty="0">
                <a:solidFill>
                  <a:schemeClr val="accent1">
                    <a:lumMod val="75000"/>
                  </a:schemeClr>
                </a:solidFill>
              </a:rPr>
            </a:br>
            <a:r>
              <a:rPr lang="en-US" sz="4000" b="1" dirty="0">
                <a:solidFill>
                  <a:schemeClr val="accent1">
                    <a:lumMod val="75000"/>
                  </a:schemeClr>
                </a:solidFill>
                <a:latin typeface="Bradley Hand ITC" panose="03070402050302030203" pitchFamily="66" charset="0"/>
              </a:rPr>
              <a:t>NOT JUST FOR PROBATES</a:t>
            </a:r>
          </a:p>
        </p:txBody>
      </p:sp>
      <p:sp>
        <p:nvSpPr>
          <p:cNvPr id="3" name="Content Placeholder 2">
            <a:extLst>
              <a:ext uri="{FF2B5EF4-FFF2-40B4-BE49-F238E27FC236}">
                <a16:creationId xmlns:a16="http://schemas.microsoft.com/office/drawing/2014/main" id="{E0304F21-26CD-4DC6-B823-19BDAA61AD98}"/>
              </a:ext>
            </a:extLst>
          </p:cNvPr>
          <p:cNvSpPr>
            <a:spLocks noGrp="1"/>
          </p:cNvSpPr>
          <p:nvPr>
            <p:ph idx="1"/>
          </p:nvPr>
        </p:nvSpPr>
        <p:spPr>
          <a:xfrm>
            <a:off x="2589213" y="2133600"/>
            <a:ext cx="8915400" cy="3778250"/>
          </a:xfrm>
        </p:spPr>
        <p:txBody>
          <a:bodyPr rtlCol="0">
            <a:normAutofit fontScale="92500" lnSpcReduction="10000"/>
          </a:bodyPr>
          <a:lstStyle/>
          <a:p>
            <a:pPr fontAlgn="auto">
              <a:buFont typeface="Wingdings 3" charset="2"/>
              <a:buChar char=""/>
              <a:defRPr/>
            </a:pPr>
            <a:r>
              <a:rPr lang="en-US" dirty="0">
                <a:solidFill>
                  <a:schemeClr val="tx1">
                    <a:lumMod val="75000"/>
                    <a:lumOff val="25000"/>
                  </a:schemeClr>
                </a:solidFill>
              </a:rPr>
              <a:t>NRS 164.025</a:t>
            </a:r>
          </a:p>
          <a:p>
            <a:pPr lvl="1" fontAlgn="auto">
              <a:buFont typeface="Wingdings 3" charset="2"/>
              <a:buChar char=""/>
              <a:defRPr/>
            </a:pPr>
            <a:r>
              <a:rPr lang="en-US" dirty="0">
                <a:solidFill>
                  <a:schemeClr val="tx1">
                    <a:lumMod val="75000"/>
                    <a:lumOff val="25000"/>
                  </a:schemeClr>
                </a:solidFill>
              </a:rPr>
              <a:t>Permissive to give notice to creditors in trust proceedings. (164.025(1))</a:t>
            </a:r>
          </a:p>
          <a:p>
            <a:pPr lvl="1" fontAlgn="auto">
              <a:buFont typeface="Wingdings 3" charset="2"/>
              <a:buChar char=""/>
              <a:defRPr/>
            </a:pPr>
            <a:r>
              <a:rPr lang="en-US" dirty="0">
                <a:solidFill>
                  <a:schemeClr val="tx1">
                    <a:lumMod val="75000"/>
                    <a:lumOff val="25000"/>
                  </a:schemeClr>
                </a:solidFill>
              </a:rPr>
              <a:t>Claim must be presented within 90 days, (164.025(3)), or if later discovered creditor, the later of expiration of 90 days or 30 days after mailing. (164.025(4))</a:t>
            </a:r>
          </a:p>
          <a:p>
            <a:pPr lvl="1" fontAlgn="auto">
              <a:buFont typeface="Wingdings 3" charset="2"/>
              <a:buChar char=""/>
              <a:defRPr/>
            </a:pPr>
            <a:r>
              <a:rPr lang="en-US" dirty="0">
                <a:solidFill>
                  <a:schemeClr val="tx1">
                    <a:lumMod val="75000"/>
                    <a:lumOff val="25000"/>
                  </a:schemeClr>
                </a:solidFill>
              </a:rPr>
              <a:t>If claim is rejected, claimant must bring suit within 60 days after notice of rejection. (164.025(6))</a:t>
            </a: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r>
              <a:rPr lang="en-US" dirty="0">
                <a:solidFill>
                  <a:schemeClr val="tx1">
                    <a:lumMod val="75000"/>
                    <a:lumOff val="25000"/>
                  </a:schemeClr>
                </a:solidFill>
              </a:rPr>
              <a:t>CA Prob. 19050 </a:t>
            </a:r>
            <a:r>
              <a:rPr lang="en-US" i="1" dirty="0">
                <a:solidFill>
                  <a:schemeClr val="tx1">
                    <a:lumMod val="75000"/>
                    <a:lumOff val="25000"/>
                  </a:schemeClr>
                </a:solidFill>
              </a:rPr>
              <a:t>et seq.</a:t>
            </a:r>
          </a:p>
          <a:p>
            <a:pPr lvl="1" fontAlgn="auto">
              <a:buFont typeface="Wingdings 3" charset="2"/>
              <a:buChar char=""/>
              <a:defRPr/>
            </a:pPr>
            <a:r>
              <a:rPr lang="en-US" dirty="0">
                <a:solidFill>
                  <a:schemeClr val="tx1">
                    <a:lumMod val="75000"/>
                    <a:lumOff val="25000"/>
                  </a:schemeClr>
                </a:solidFill>
              </a:rPr>
              <a:t>Mandatory notice to creditors required in trust proceedings. (19050)</a:t>
            </a:r>
          </a:p>
          <a:p>
            <a:pPr lvl="1" fontAlgn="auto">
              <a:buFont typeface="Wingdings 3" charset="2"/>
              <a:buChar char=""/>
              <a:defRPr/>
            </a:pPr>
            <a:r>
              <a:rPr lang="en-US" dirty="0">
                <a:solidFill>
                  <a:schemeClr val="tx1">
                    <a:lumMod val="75000"/>
                    <a:lumOff val="25000"/>
                  </a:schemeClr>
                </a:solidFill>
              </a:rPr>
              <a:t>Claim must be presented within 120 days of publication or 60 days after receiving mailed notice (19052)</a:t>
            </a:r>
          </a:p>
          <a:p>
            <a:pPr lvl="1" fontAlgn="auto">
              <a:buFont typeface="Wingdings 3" charset="2"/>
              <a:buChar char=""/>
              <a:defRPr/>
            </a:pPr>
            <a:r>
              <a:rPr lang="en-US" dirty="0">
                <a:solidFill>
                  <a:schemeClr val="tx1">
                    <a:lumMod val="75000"/>
                    <a:lumOff val="25000"/>
                  </a:schemeClr>
                </a:solidFill>
              </a:rPr>
              <a:t>If claim is rejected, claimant must bring suit within 120 days. (19020(a))</a:t>
            </a:r>
          </a:p>
        </p:txBody>
      </p:sp>
      <p:cxnSp>
        <p:nvCxnSpPr>
          <p:cNvPr id="4" name="Straight Connector 3">
            <a:extLst>
              <a:ext uri="{FF2B5EF4-FFF2-40B4-BE49-F238E27FC236}">
                <a16:creationId xmlns:a16="http://schemas.microsoft.com/office/drawing/2014/main" id="{224009C5-E7C5-4B22-BF40-CDCA055843D2}"/>
              </a:ext>
            </a:extLst>
          </p:cNvPr>
          <p:cNvCxnSpPr>
            <a:cxnSpLocks/>
          </p:cNvCxnSpPr>
          <p:nvPr/>
        </p:nvCxnSpPr>
        <p:spPr>
          <a:xfrm>
            <a:off x="1582738" y="1735138"/>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856E1-B5C3-4DAE-8B02-2750C7E273B9}"/>
              </a:ext>
            </a:extLst>
          </p:cNvPr>
          <p:cNvSpPr>
            <a:spLocks noGrp="1"/>
          </p:cNvSpPr>
          <p:nvPr>
            <p:ph idx="1"/>
          </p:nvPr>
        </p:nvSpPr>
        <p:spPr>
          <a:xfrm>
            <a:off x="2589213" y="2133600"/>
            <a:ext cx="8915400" cy="3778250"/>
          </a:xfrm>
        </p:spPr>
        <p:txBody>
          <a:bodyPr rtlCol="0">
            <a:normAutofit fontScale="92500" lnSpcReduction="10000"/>
          </a:bodyPr>
          <a:lstStyle/>
          <a:p>
            <a:pPr fontAlgn="auto">
              <a:buFont typeface="Wingdings 3" charset="2"/>
              <a:buChar char=""/>
              <a:defRPr/>
            </a:pPr>
            <a:r>
              <a:rPr lang="en-US" dirty="0">
                <a:solidFill>
                  <a:schemeClr val="tx1">
                    <a:lumMod val="75000"/>
                    <a:lumOff val="25000"/>
                  </a:schemeClr>
                </a:solidFill>
              </a:rPr>
              <a:t>NEVADA - NRS 164.025</a:t>
            </a:r>
          </a:p>
          <a:p>
            <a:pPr lvl="1" fontAlgn="auto">
              <a:buFont typeface="Wingdings 3" charset="2"/>
              <a:buChar char=""/>
              <a:defRPr/>
            </a:pPr>
            <a:r>
              <a:rPr lang="en-US" dirty="0">
                <a:solidFill>
                  <a:schemeClr val="tx1">
                    <a:lumMod val="75000"/>
                    <a:lumOff val="25000"/>
                  </a:schemeClr>
                </a:solidFill>
              </a:rPr>
              <a:t>Permissive to give notice to creditors in trust proceedings. (164.025(1))</a:t>
            </a:r>
          </a:p>
          <a:p>
            <a:pPr lvl="1" fontAlgn="auto">
              <a:buFont typeface="Wingdings 3" charset="2"/>
              <a:buChar char=""/>
              <a:defRPr/>
            </a:pPr>
            <a:r>
              <a:rPr lang="en-US" dirty="0">
                <a:solidFill>
                  <a:schemeClr val="tx1">
                    <a:lumMod val="75000"/>
                    <a:lumOff val="25000"/>
                  </a:schemeClr>
                </a:solidFill>
              </a:rPr>
              <a:t>Claim must be presented within 90 days, (164.025(3)), or if later discovered creditor, the later of expiration of 90 days or 30 days after mailing. (164.025(4))</a:t>
            </a:r>
          </a:p>
          <a:p>
            <a:pPr lvl="1" fontAlgn="auto">
              <a:buFont typeface="Wingdings 3" charset="2"/>
              <a:buChar char=""/>
              <a:defRPr/>
            </a:pPr>
            <a:r>
              <a:rPr lang="en-US" dirty="0">
                <a:solidFill>
                  <a:schemeClr val="tx1">
                    <a:lumMod val="75000"/>
                    <a:lumOff val="25000"/>
                  </a:schemeClr>
                </a:solidFill>
              </a:rPr>
              <a:t>If claim is rejected, claimant must bring suit within 60 days after notice of rejection. (164.025(6))</a:t>
            </a: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r>
              <a:rPr lang="en-US" dirty="0">
                <a:solidFill>
                  <a:schemeClr val="tx1">
                    <a:lumMod val="75000"/>
                    <a:lumOff val="25000"/>
                  </a:schemeClr>
                </a:solidFill>
              </a:rPr>
              <a:t>CALIFORNIA - CA Prob. 19050 </a:t>
            </a:r>
            <a:r>
              <a:rPr lang="en-US" i="1" dirty="0">
                <a:solidFill>
                  <a:schemeClr val="tx1">
                    <a:lumMod val="75000"/>
                    <a:lumOff val="25000"/>
                  </a:schemeClr>
                </a:solidFill>
              </a:rPr>
              <a:t>et seq.</a:t>
            </a:r>
          </a:p>
          <a:p>
            <a:pPr lvl="1" fontAlgn="auto">
              <a:buFont typeface="Wingdings 3" charset="2"/>
              <a:buChar char=""/>
              <a:defRPr/>
            </a:pPr>
            <a:r>
              <a:rPr lang="en-US" dirty="0">
                <a:solidFill>
                  <a:schemeClr val="tx1">
                    <a:lumMod val="75000"/>
                    <a:lumOff val="25000"/>
                  </a:schemeClr>
                </a:solidFill>
              </a:rPr>
              <a:t>Mandatory notice to creditors required in trust proceedings. (19050)</a:t>
            </a:r>
          </a:p>
          <a:p>
            <a:pPr lvl="1" fontAlgn="auto">
              <a:buFont typeface="Wingdings 3" charset="2"/>
              <a:buChar char=""/>
              <a:defRPr/>
            </a:pPr>
            <a:r>
              <a:rPr lang="en-US" dirty="0">
                <a:solidFill>
                  <a:schemeClr val="tx1">
                    <a:lumMod val="75000"/>
                    <a:lumOff val="25000"/>
                  </a:schemeClr>
                </a:solidFill>
              </a:rPr>
              <a:t>Claim must be presented within 120 days of publication or 60 days after receiving mailed notice (19052)</a:t>
            </a:r>
          </a:p>
          <a:p>
            <a:pPr lvl="1" fontAlgn="auto">
              <a:buFont typeface="Wingdings 3" charset="2"/>
              <a:buChar char=""/>
              <a:defRPr/>
            </a:pPr>
            <a:r>
              <a:rPr lang="en-US" dirty="0">
                <a:solidFill>
                  <a:schemeClr val="tx1">
                    <a:lumMod val="75000"/>
                    <a:lumOff val="25000"/>
                  </a:schemeClr>
                </a:solidFill>
              </a:rPr>
              <a:t>If claim is rejected, claimant must bring suit within 120 days. (19020(a))</a:t>
            </a:r>
          </a:p>
        </p:txBody>
      </p:sp>
      <p:sp>
        <p:nvSpPr>
          <p:cNvPr id="4" name="Title 1">
            <a:extLst>
              <a:ext uri="{FF2B5EF4-FFF2-40B4-BE49-F238E27FC236}">
                <a16:creationId xmlns:a16="http://schemas.microsoft.com/office/drawing/2014/main" id="{01B5A94A-6C02-46F5-A3D7-97B57FF86BFE}"/>
              </a:ext>
            </a:extLst>
          </p:cNvPr>
          <p:cNvSpPr txBox="1">
            <a:spLocks/>
          </p:cNvSpPr>
          <p:nvPr/>
        </p:nvSpPr>
        <p:spPr>
          <a:xfrm>
            <a:off x="1582738" y="423863"/>
            <a:ext cx="9921875" cy="1293812"/>
          </a:xfrm>
          <a:prstGeom prst="rect">
            <a:avLst/>
          </a:prstGeo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a:normAutofit fontScale="975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r" fontAlgn="auto">
              <a:spcAft>
                <a:spcPts val="0"/>
              </a:spcAft>
              <a:defRPr/>
            </a:pPr>
            <a:r>
              <a:rPr lang="en-US" sz="4000" b="1">
                <a:solidFill>
                  <a:schemeClr val="accent1">
                    <a:lumMod val="75000"/>
                  </a:schemeClr>
                </a:solidFill>
              </a:rPr>
              <a:t>NOTICE TO CREDITORS </a:t>
            </a:r>
            <a:br>
              <a:rPr lang="en-US" sz="4000" b="1">
                <a:solidFill>
                  <a:schemeClr val="accent1">
                    <a:lumMod val="75000"/>
                  </a:schemeClr>
                </a:solidFill>
              </a:rPr>
            </a:br>
            <a:r>
              <a:rPr lang="en-US" sz="4000" b="1">
                <a:solidFill>
                  <a:schemeClr val="accent1">
                    <a:lumMod val="75000"/>
                  </a:schemeClr>
                </a:solidFill>
                <a:latin typeface="Bradley Hand ITC" panose="03070402050302030203" pitchFamily="66" charset="0"/>
              </a:rPr>
              <a:t>NOT JUST FOR PROBATES</a:t>
            </a:r>
            <a:endParaRPr lang="en-US" sz="4000" b="1" dirty="0">
              <a:solidFill>
                <a:schemeClr val="accent1">
                  <a:lumMod val="75000"/>
                </a:schemeClr>
              </a:solidFill>
              <a:latin typeface="Bradley Hand ITC" panose="03070402050302030203" pitchFamily="66" charset="0"/>
            </a:endParaRPr>
          </a:p>
        </p:txBody>
      </p:sp>
      <p:cxnSp>
        <p:nvCxnSpPr>
          <p:cNvPr id="5" name="Straight Connector 4">
            <a:extLst>
              <a:ext uri="{FF2B5EF4-FFF2-40B4-BE49-F238E27FC236}">
                <a16:creationId xmlns:a16="http://schemas.microsoft.com/office/drawing/2014/main" id="{4B8BD64C-1E07-4D84-89C4-6407E3C0D845}"/>
              </a:ext>
            </a:extLst>
          </p:cNvPr>
          <p:cNvCxnSpPr>
            <a:cxnSpLocks/>
          </p:cNvCxnSpPr>
          <p:nvPr/>
        </p:nvCxnSpPr>
        <p:spPr>
          <a:xfrm>
            <a:off x="1582738" y="1735138"/>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8CBFD-5ACB-4113-88AE-E8FA994987E3}"/>
              </a:ext>
            </a:extLst>
          </p:cNvPr>
          <p:cNvSpPr>
            <a:spLocks noGrp="1"/>
          </p:cNvSpPr>
          <p:nvPr>
            <p:ph idx="1"/>
          </p:nvPr>
        </p:nvSpPr>
        <p:spPr>
          <a:xfrm>
            <a:off x="1892300" y="1839913"/>
            <a:ext cx="9345613" cy="5018087"/>
          </a:xfrm>
        </p:spPr>
        <p:txBody>
          <a:bodyPr rtlCol="0">
            <a:normAutofit fontScale="62500" lnSpcReduction="20000"/>
          </a:bodyPr>
          <a:lstStyle/>
          <a:p>
            <a:pPr fontAlgn="auto">
              <a:buFont typeface="Wingdings 3" charset="2"/>
              <a:buChar char=""/>
              <a:defRPr/>
            </a:pPr>
            <a:r>
              <a:rPr lang="en-US" dirty="0">
                <a:solidFill>
                  <a:schemeClr val="tx1">
                    <a:lumMod val="75000"/>
                    <a:lumOff val="25000"/>
                  </a:schemeClr>
                </a:solidFill>
              </a:rPr>
              <a:t>WASHINGTON - RCW11.42.020</a:t>
            </a:r>
          </a:p>
          <a:p>
            <a:pPr lvl="1" fontAlgn="auto">
              <a:buFont typeface="Wingdings 3" charset="2"/>
              <a:buChar char=""/>
              <a:defRPr/>
            </a:pPr>
            <a:r>
              <a:rPr lang="en-US" dirty="0">
                <a:solidFill>
                  <a:schemeClr val="tx1">
                    <a:lumMod val="75000"/>
                    <a:lumOff val="25000"/>
                  </a:schemeClr>
                </a:solidFill>
              </a:rPr>
              <a:t>“Notice Agent” – Trustee or beneficiary who is entitled to receive substantially all of the decedents probate and </a:t>
            </a:r>
            <a:r>
              <a:rPr lang="en-US" dirty="0" err="1">
                <a:solidFill>
                  <a:schemeClr val="tx1">
                    <a:lumMod val="75000"/>
                    <a:lumOff val="25000"/>
                  </a:schemeClr>
                </a:solidFill>
              </a:rPr>
              <a:t>nonprobate</a:t>
            </a:r>
            <a:r>
              <a:rPr lang="en-US" dirty="0">
                <a:solidFill>
                  <a:schemeClr val="tx1">
                    <a:lumMod val="75000"/>
                    <a:lumOff val="25000"/>
                  </a:schemeClr>
                </a:solidFill>
              </a:rPr>
              <a:t> assets</a:t>
            </a:r>
          </a:p>
          <a:p>
            <a:pPr lvl="2" fontAlgn="auto">
              <a:buFont typeface="Wingdings 3" charset="2"/>
              <a:buChar char=""/>
              <a:defRPr/>
            </a:pPr>
            <a:r>
              <a:rPr lang="en-US" dirty="0">
                <a:solidFill>
                  <a:schemeClr val="tx1">
                    <a:lumMod val="75000"/>
                    <a:lumOff val="25000"/>
                  </a:schemeClr>
                </a:solidFill>
              </a:rPr>
              <a:t>Pays a filing fee</a:t>
            </a:r>
          </a:p>
          <a:p>
            <a:pPr lvl="2" fontAlgn="auto">
              <a:buFont typeface="Wingdings 3" charset="2"/>
              <a:buChar char=""/>
              <a:defRPr/>
            </a:pPr>
            <a:r>
              <a:rPr lang="en-US" dirty="0">
                <a:solidFill>
                  <a:schemeClr val="tx1">
                    <a:lumMod val="75000"/>
                    <a:lumOff val="25000"/>
                  </a:schemeClr>
                </a:solidFill>
              </a:rPr>
              <a:t>Files a Declaration and Oath with </a:t>
            </a:r>
            <a:r>
              <a:rPr lang="en-US" dirty="0" smtClean="0">
                <a:solidFill>
                  <a:schemeClr val="tx1">
                    <a:lumMod val="75000"/>
                    <a:lumOff val="25000"/>
                  </a:schemeClr>
                </a:solidFill>
              </a:rPr>
              <a:t>Superior </a:t>
            </a:r>
            <a:r>
              <a:rPr lang="en-US" dirty="0">
                <a:solidFill>
                  <a:schemeClr val="tx1">
                    <a:lumMod val="75000"/>
                    <a:lumOff val="25000"/>
                  </a:schemeClr>
                </a:solidFill>
              </a:rPr>
              <a:t>Court</a:t>
            </a:r>
          </a:p>
          <a:p>
            <a:pPr lvl="1" fontAlgn="auto">
              <a:buFont typeface="Wingdings 3" charset="2"/>
              <a:buChar char=""/>
              <a:defRPr/>
            </a:pPr>
            <a:r>
              <a:rPr lang="en-US" b="1" dirty="0">
                <a:solidFill>
                  <a:schemeClr val="tx1">
                    <a:lumMod val="75000"/>
                    <a:lumOff val="25000"/>
                  </a:schemeClr>
                </a:solidFill>
              </a:rPr>
              <a:t>Permissive</a:t>
            </a:r>
            <a:r>
              <a:rPr lang="en-US" dirty="0">
                <a:solidFill>
                  <a:schemeClr val="tx1">
                    <a:lumMod val="75000"/>
                    <a:lumOff val="25000"/>
                  </a:schemeClr>
                </a:solidFill>
              </a:rPr>
              <a:t> to give (non-probate) notice to creditors if:</a:t>
            </a:r>
          </a:p>
          <a:p>
            <a:pPr lvl="2" fontAlgn="auto">
              <a:buFont typeface="Wingdings 3" charset="2"/>
              <a:buChar char=""/>
              <a:defRPr/>
            </a:pPr>
            <a:r>
              <a:rPr lang="en-US" dirty="0">
                <a:solidFill>
                  <a:schemeClr val="tx1">
                    <a:lumMod val="75000"/>
                    <a:lumOff val="25000"/>
                  </a:schemeClr>
                </a:solidFill>
              </a:rPr>
              <a:t>Notice Agent has no knowledge of another person acting as notice agent and no PR I WA; </a:t>
            </a:r>
            <a:r>
              <a:rPr lang="en-US" u="sng" dirty="0">
                <a:solidFill>
                  <a:schemeClr val="tx1">
                    <a:lumMod val="75000"/>
                    <a:lumOff val="25000"/>
                  </a:schemeClr>
                </a:solidFill>
              </a:rPr>
              <a:t>and</a:t>
            </a:r>
          </a:p>
          <a:p>
            <a:pPr lvl="2" fontAlgn="auto">
              <a:buFont typeface="Wingdings 3" charset="2"/>
              <a:buChar char=""/>
              <a:defRPr/>
            </a:pPr>
            <a:r>
              <a:rPr lang="en-US" dirty="0">
                <a:solidFill>
                  <a:schemeClr val="tx1">
                    <a:lumMod val="75000"/>
                    <a:lumOff val="25000"/>
                  </a:schemeClr>
                </a:solidFill>
              </a:rPr>
              <a:t>No Cause Number has been issued to any other Notice Agent and no PR appointed</a:t>
            </a:r>
          </a:p>
          <a:p>
            <a:pPr lvl="1" fontAlgn="auto">
              <a:buFont typeface="Wingdings 3" charset="2"/>
              <a:buChar char=""/>
              <a:defRPr/>
            </a:pPr>
            <a:r>
              <a:rPr lang="en-US" dirty="0">
                <a:solidFill>
                  <a:schemeClr val="tx1">
                    <a:lumMod val="75000"/>
                    <a:lumOff val="25000"/>
                  </a:schemeClr>
                </a:solidFill>
              </a:rPr>
              <a:t>If the Notice Agent proceeds with this Notice </a:t>
            </a:r>
          </a:p>
          <a:p>
            <a:pPr lvl="2" fontAlgn="auto">
              <a:buFont typeface="Wingdings 3" charset="2"/>
              <a:buChar char=""/>
              <a:defRPr/>
            </a:pPr>
            <a:r>
              <a:rPr lang="en-US" dirty="0">
                <a:solidFill>
                  <a:schemeClr val="tx1">
                    <a:lumMod val="75000"/>
                    <a:lumOff val="25000"/>
                  </a:schemeClr>
                </a:solidFill>
              </a:rPr>
              <a:t>The Notice must be filed with the Court (form is provided in statute – RCW 11.42.030);</a:t>
            </a:r>
          </a:p>
          <a:p>
            <a:pPr lvl="2" fontAlgn="auto">
              <a:buFont typeface="Wingdings 3" charset="2"/>
              <a:buChar char=""/>
              <a:defRPr/>
            </a:pPr>
            <a:r>
              <a:rPr lang="en-US" dirty="0">
                <a:solidFill>
                  <a:schemeClr val="tx1">
                    <a:lumMod val="75000"/>
                    <a:lumOff val="25000"/>
                  </a:schemeClr>
                </a:solidFill>
              </a:rPr>
              <a:t>Shall cause publication for three weeks </a:t>
            </a:r>
          </a:p>
          <a:p>
            <a:pPr lvl="2" fontAlgn="auto">
              <a:buFont typeface="Wingdings 3" charset="2"/>
              <a:buChar char=""/>
              <a:defRPr/>
            </a:pPr>
            <a:r>
              <a:rPr lang="en-US" dirty="0">
                <a:solidFill>
                  <a:schemeClr val="tx1">
                    <a:lumMod val="75000"/>
                    <a:lumOff val="25000"/>
                  </a:schemeClr>
                </a:solidFill>
              </a:rPr>
              <a:t>Actual notice to “reasonably ascertainable” creditors</a:t>
            </a:r>
          </a:p>
          <a:p>
            <a:pPr lvl="2" fontAlgn="auto">
              <a:buFont typeface="Wingdings 3" charset="2"/>
              <a:buChar char=""/>
              <a:defRPr/>
            </a:pPr>
            <a:r>
              <a:rPr lang="en-US" dirty="0">
                <a:solidFill>
                  <a:schemeClr val="tx1">
                    <a:lumMod val="75000"/>
                    <a:lumOff val="25000"/>
                  </a:schemeClr>
                </a:solidFill>
              </a:rPr>
              <a:t>Notice Agent shall mail a copy to the state of Washington Dept of Social and Health Services’ Office of Financial Recovery</a:t>
            </a:r>
          </a:p>
          <a:p>
            <a:pPr lvl="1" fontAlgn="auto">
              <a:buFont typeface="Wingdings 3" charset="2"/>
              <a:buChar char=""/>
              <a:defRPr/>
            </a:pPr>
            <a:r>
              <a:rPr lang="en-US" dirty="0">
                <a:solidFill>
                  <a:schemeClr val="tx1">
                    <a:lumMod val="75000"/>
                    <a:lumOff val="25000"/>
                  </a:schemeClr>
                </a:solidFill>
              </a:rPr>
              <a:t>Claims of Creditors</a:t>
            </a:r>
          </a:p>
          <a:p>
            <a:pPr lvl="2" fontAlgn="auto">
              <a:buFont typeface="Wingdings 3" charset="2"/>
              <a:buChar char=""/>
              <a:defRPr/>
            </a:pPr>
            <a:r>
              <a:rPr lang="en-US" dirty="0">
                <a:solidFill>
                  <a:schemeClr val="tx1">
                    <a:lumMod val="75000"/>
                    <a:lumOff val="25000"/>
                  </a:schemeClr>
                </a:solidFill>
              </a:rPr>
              <a:t>Two years from date of death if no Notice is published or (even if notice was published) if an ascertainable creditor was not given actual notice;</a:t>
            </a:r>
          </a:p>
          <a:p>
            <a:pPr lvl="2" fontAlgn="auto">
              <a:buFont typeface="Wingdings 3" charset="2"/>
              <a:buChar char=""/>
              <a:defRPr/>
            </a:pPr>
            <a:r>
              <a:rPr lang="en-US" dirty="0">
                <a:solidFill>
                  <a:schemeClr val="tx1">
                    <a:lumMod val="75000"/>
                    <a:lumOff val="25000"/>
                  </a:schemeClr>
                </a:solidFill>
              </a:rPr>
              <a:t>Four months from date of 1</a:t>
            </a:r>
            <a:r>
              <a:rPr lang="en-US" baseline="30000" dirty="0">
                <a:solidFill>
                  <a:schemeClr val="tx1">
                    <a:lumMod val="75000"/>
                    <a:lumOff val="25000"/>
                  </a:schemeClr>
                </a:solidFill>
              </a:rPr>
              <a:t>st</a:t>
            </a:r>
            <a:r>
              <a:rPr lang="en-US" dirty="0">
                <a:solidFill>
                  <a:schemeClr val="tx1">
                    <a:lumMod val="75000"/>
                    <a:lumOff val="25000"/>
                  </a:schemeClr>
                </a:solidFill>
              </a:rPr>
              <a:t> publication of Notice for non-ascertainable creditors;</a:t>
            </a:r>
          </a:p>
          <a:p>
            <a:pPr lvl="2" fontAlgn="auto">
              <a:buFont typeface="Wingdings 3" charset="2"/>
              <a:buChar char=""/>
              <a:defRPr/>
            </a:pPr>
            <a:r>
              <a:rPr lang="en-US" dirty="0">
                <a:solidFill>
                  <a:schemeClr val="tx1">
                    <a:lumMod val="75000"/>
                    <a:lumOff val="25000"/>
                  </a:schemeClr>
                </a:solidFill>
              </a:rPr>
              <a:t>Later of (</a:t>
            </a:r>
            <a:r>
              <a:rPr lang="en-US" dirty="0" err="1">
                <a:solidFill>
                  <a:schemeClr val="tx1">
                    <a:lumMod val="75000"/>
                    <a:lumOff val="25000"/>
                  </a:schemeClr>
                </a:solidFill>
              </a:rPr>
              <a:t>i</a:t>
            </a:r>
            <a:r>
              <a:rPr lang="en-US" dirty="0">
                <a:solidFill>
                  <a:schemeClr val="tx1">
                    <a:lumMod val="75000"/>
                    <a:lumOff val="25000"/>
                  </a:schemeClr>
                </a:solidFill>
              </a:rPr>
              <a:t>) 4 months from date of 1</a:t>
            </a:r>
            <a:r>
              <a:rPr lang="en-US" baseline="30000" dirty="0">
                <a:solidFill>
                  <a:schemeClr val="tx1">
                    <a:lumMod val="75000"/>
                    <a:lumOff val="25000"/>
                  </a:schemeClr>
                </a:solidFill>
              </a:rPr>
              <a:t>st</a:t>
            </a:r>
            <a:r>
              <a:rPr lang="en-US" dirty="0">
                <a:solidFill>
                  <a:schemeClr val="tx1">
                    <a:lumMod val="75000"/>
                    <a:lumOff val="25000"/>
                  </a:schemeClr>
                </a:solidFill>
              </a:rPr>
              <a:t> publication of Notice or (ii) 30 days from actual notice to ascertainable creditors</a:t>
            </a:r>
          </a:p>
          <a:p>
            <a:pPr lvl="2" fontAlgn="auto">
              <a:buFont typeface="Wingdings 3" charset="2"/>
              <a:buChar char=""/>
              <a:defRPr/>
            </a:pPr>
            <a:r>
              <a:rPr lang="en-US" dirty="0">
                <a:solidFill>
                  <a:schemeClr val="tx1">
                    <a:lumMod val="75000"/>
                    <a:lumOff val="25000"/>
                  </a:schemeClr>
                </a:solidFill>
              </a:rPr>
              <a:t>Must bring suit within 30 days after notice of rejection</a:t>
            </a:r>
          </a:p>
          <a:p>
            <a:pPr fontAlgn="auto">
              <a:buFont typeface="Wingdings 3" charset="2"/>
              <a:buChar char=""/>
              <a:defRPr/>
            </a:pPr>
            <a:endParaRPr lang="en-US" dirty="0">
              <a:solidFill>
                <a:schemeClr val="tx1">
                  <a:lumMod val="75000"/>
                  <a:lumOff val="25000"/>
                </a:schemeClr>
              </a:solidFill>
            </a:endParaRPr>
          </a:p>
          <a:p>
            <a:pPr marL="0" indent="0" fontAlgn="auto">
              <a:buFont typeface="Wingdings 3" charset="2"/>
              <a:buNone/>
              <a:defRPr/>
            </a:pPr>
            <a:r>
              <a:rPr lang="en-US" dirty="0">
                <a:solidFill>
                  <a:schemeClr val="tx1">
                    <a:lumMod val="75000"/>
                    <a:lumOff val="25000"/>
                  </a:schemeClr>
                </a:solidFill>
              </a:rPr>
              <a:t> </a:t>
            </a:r>
          </a:p>
          <a:p>
            <a:pPr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44B6C21B-A0FD-4535-8106-53D5EEC5CC39}"/>
              </a:ext>
            </a:extLst>
          </p:cNvPr>
          <p:cNvSpPr txBox="1">
            <a:spLocks/>
          </p:cNvSpPr>
          <p:nvPr/>
        </p:nvSpPr>
        <p:spPr>
          <a:xfrm>
            <a:off x="1582738" y="423863"/>
            <a:ext cx="9921875" cy="1293812"/>
          </a:xfrm>
          <a:prstGeom prst="rect">
            <a:avLst/>
          </a:prstGeo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a:normAutofit fontScale="975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r" fontAlgn="auto">
              <a:spcAft>
                <a:spcPts val="0"/>
              </a:spcAft>
              <a:defRPr/>
            </a:pPr>
            <a:r>
              <a:rPr lang="en-US" sz="4000" b="1">
                <a:solidFill>
                  <a:schemeClr val="accent1">
                    <a:lumMod val="75000"/>
                  </a:schemeClr>
                </a:solidFill>
              </a:rPr>
              <a:t>NOTICE TO CREDITORS </a:t>
            </a:r>
            <a:br>
              <a:rPr lang="en-US" sz="4000" b="1">
                <a:solidFill>
                  <a:schemeClr val="accent1">
                    <a:lumMod val="75000"/>
                  </a:schemeClr>
                </a:solidFill>
              </a:rPr>
            </a:br>
            <a:r>
              <a:rPr lang="en-US" sz="4000" b="1">
                <a:solidFill>
                  <a:schemeClr val="accent1">
                    <a:lumMod val="75000"/>
                  </a:schemeClr>
                </a:solidFill>
                <a:latin typeface="Bradley Hand ITC" panose="03070402050302030203" pitchFamily="66" charset="0"/>
              </a:rPr>
              <a:t>NOT JUST FOR PROBATES</a:t>
            </a:r>
            <a:endParaRPr lang="en-US" sz="4000" b="1" dirty="0">
              <a:solidFill>
                <a:schemeClr val="accent1">
                  <a:lumMod val="75000"/>
                </a:schemeClr>
              </a:solidFill>
              <a:latin typeface="Bradley Hand ITC" panose="03070402050302030203" pitchFamily="66" charset="0"/>
            </a:endParaRPr>
          </a:p>
        </p:txBody>
      </p:sp>
      <p:cxnSp>
        <p:nvCxnSpPr>
          <p:cNvPr id="5" name="Straight Connector 4">
            <a:extLst>
              <a:ext uri="{FF2B5EF4-FFF2-40B4-BE49-F238E27FC236}">
                <a16:creationId xmlns:a16="http://schemas.microsoft.com/office/drawing/2014/main" id="{067507C9-20F2-43ED-B3FA-E6B8063A67D5}"/>
              </a:ext>
            </a:extLst>
          </p:cNvPr>
          <p:cNvCxnSpPr>
            <a:cxnSpLocks/>
          </p:cNvCxnSpPr>
          <p:nvPr/>
        </p:nvCxnSpPr>
        <p:spPr>
          <a:xfrm>
            <a:off x="1582738" y="1735138"/>
            <a:ext cx="992187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46C-0C53-408C-B44A-0B81EF4C0D6B}"/>
              </a:ext>
            </a:extLst>
          </p:cNvPr>
          <p:cNvSpPr>
            <a:spLocks noGrp="1"/>
          </p:cNvSpPr>
          <p:nvPr>
            <p:ph type="title"/>
          </p:nvPr>
        </p:nvSpPr>
        <p:spPr>
          <a:xfrm>
            <a:off x="1584325" y="623888"/>
            <a:ext cx="9920288" cy="1281112"/>
          </a:xfr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rtlCol="0">
            <a:normAutofit/>
          </a:bodyPr>
          <a:lstStyle/>
          <a:p>
            <a:pPr algn="r" fontAlgn="auto">
              <a:spcAft>
                <a:spcPts val="0"/>
              </a:spcAft>
              <a:defRPr/>
            </a:pPr>
            <a:r>
              <a:rPr lang="en-US" dirty="0">
                <a:solidFill>
                  <a:schemeClr val="accent1">
                    <a:lumMod val="75000"/>
                  </a:schemeClr>
                </a:solidFill>
              </a:rPr>
              <a:t>ACCOUNTINGS</a:t>
            </a:r>
            <a:r>
              <a:rPr lang="en-US" dirty="0"/>
              <a:t/>
            </a:r>
            <a:br>
              <a:rPr lang="en-US" dirty="0"/>
            </a:br>
            <a:r>
              <a:rPr lang="en-US" b="1" dirty="0">
                <a:solidFill>
                  <a:schemeClr val="accent1">
                    <a:lumMod val="75000"/>
                  </a:schemeClr>
                </a:solidFill>
                <a:latin typeface="Bradley Hand ITC" panose="03070402050302030203" pitchFamily="66" charset="0"/>
              </a:rPr>
              <a:t>KEEPING BENEFICIARIES IN THE KNOW</a:t>
            </a:r>
          </a:p>
        </p:txBody>
      </p:sp>
      <p:sp>
        <p:nvSpPr>
          <p:cNvPr id="65539" name="Content Placeholder 2">
            <a:extLst>
              <a:ext uri="{FF2B5EF4-FFF2-40B4-BE49-F238E27FC236}">
                <a16:creationId xmlns:a16="http://schemas.microsoft.com/office/drawing/2014/main" id="{7F116818-E98C-49E9-859B-B6980C136633}"/>
              </a:ext>
            </a:extLst>
          </p:cNvPr>
          <p:cNvSpPr>
            <a:spLocks noGrp="1" noChangeArrowheads="1"/>
          </p:cNvSpPr>
          <p:nvPr>
            <p:ph idx="1"/>
          </p:nvPr>
        </p:nvSpPr>
        <p:spPr>
          <a:xfrm>
            <a:off x="2589213" y="2133600"/>
            <a:ext cx="8915400" cy="3778250"/>
          </a:xfrm>
        </p:spPr>
        <p:txBody>
          <a:bodyPr/>
          <a:lstStyle/>
          <a:p>
            <a:r>
              <a:rPr lang="en-US" altLang="en-US" dirty="0"/>
              <a:t>NRS 165.1214</a:t>
            </a:r>
          </a:p>
          <a:p>
            <a:pPr lvl="1"/>
            <a:r>
              <a:rPr lang="en-US" altLang="en-US" dirty="0" err="1"/>
              <a:t>Nonjudicial</a:t>
            </a:r>
            <a:r>
              <a:rPr lang="en-US" altLang="en-US" dirty="0"/>
              <a:t> accounting received by beneficiary deemed approved if no written objection provided within 90 days.  (165.1214(4))</a:t>
            </a:r>
          </a:p>
          <a:p>
            <a:pPr lvl="1"/>
            <a:r>
              <a:rPr lang="en-US" altLang="en-US" dirty="0"/>
              <a:t>If accounting is submitted for court approval, accounting only deemed approved upon order of the court. (165.1214(4)). </a:t>
            </a:r>
          </a:p>
          <a:p>
            <a:pPr lvl="1"/>
            <a:endParaRPr lang="en-US" altLang="en-US" dirty="0"/>
          </a:p>
          <a:p>
            <a:r>
              <a:rPr lang="en-US" altLang="en-US" dirty="0"/>
              <a:t>CA Prob. 16062 </a:t>
            </a:r>
            <a:r>
              <a:rPr lang="en-US" altLang="en-US" dirty="0" smtClean="0"/>
              <a:t>&amp; 16064</a:t>
            </a:r>
            <a:endParaRPr lang="en-US" altLang="en-US" dirty="0"/>
          </a:p>
          <a:p>
            <a:pPr lvl="1"/>
            <a:r>
              <a:rPr lang="en-US" altLang="en-US" dirty="0"/>
              <a:t>Duty to account but no </a:t>
            </a:r>
            <a:r>
              <a:rPr lang="en-US" altLang="en-US" dirty="0" err="1"/>
              <a:t>nonjudicial</a:t>
            </a:r>
            <a:r>
              <a:rPr lang="en-US" altLang="en-US" dirty="0"/>
              <a:t> accounting provision. (16062)</a:t>
            </a:r>
          </a:p>
          <a:p>
            <a:pPr lvl="1"/>
            <a:r>
              <a:rPr lang="en-US" altLang="en-US" dirty="0"/>
              <a:t>Trust terms and/or beneficiaries can waive accounting or release trustee </a:t>
            </a:r>
            <a:r>
              <a:rPr lang="en-US" altLang="en-US" dirty="0" err="1"/>
              <a:t>nonjudicially</a:t>
            </a:r>
            <a:r>
              <a:rPr lang="en-US" altLang="en-US" dirty="0"/>
              <a:t> (16064).</a:t>
            </a:r>
          </a:p>
          <a:p>
            <a:pPr lvl="1"/>
            <a:endParaRPr lang="en-US" altLang="en-US" dirty="0"/>
          </a:p>
          <a:p>
            <a:pPr lvl="1"/>
            <a:endParaRPr lang="en-US" altLang="en-US" dirty="0"/>
          </a:p>
          <a:p>
            <a:pPr lvl="1"/>
            <a:endParaRPr lang="en-US" altLang="en-US" dirty="0"/>
          </a:p>
          <a:p>
            <a:endParaRPr lang="en-US" altLang="en-US" dirty="0"/>
          </a:p>
        </p:txBody>
      </p:sp>
      <p:cxnSp>
        <p:nvCxnSpPr>
          <p:cNvPr id="4" name="Straight Connector 3">
            <a:extLst>
              <a:ext uri="{FF2B5EF4-FFF2-40B4-BE49-F238E27FC236}">
                <a16:creationId xmlns:a16="http://schemas.microsoft.com/office/drawing/2014/main" id="{DDC59AA8-EA4B-4D66-9D9A-E45AF485ED12}"/>
              </a:ext>
            </a:extLst>
          </p:cNvPr>
          <p:cNvCxnSpPr>
            <a:cxnSpLocks/>
          </p:cNvCxnSpPr>
          <p:nvPr/>
        </p:nvCxnSpPr>
        <p:spPr>
          <a:xfrm flipV="1">
            <a:off x="1584325" y="1895475"/>
            <a:ext cx="9920288" cy="952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3A62D-7CE1-47CF-B2C2-DE90B04C7AD8}"/>
              </a:ext>
            </a:extLst>
          </p:cNvPr>
          <p:cNvSpPr>
            <a:spLocks noGrp="1"/>
          </p:cNvSpPr>
          <p:nvPr>
            <p:ph idx="1"/>
          </p:nvPr>
        </p:nvSpPr>
        <p:spPr>
          <a:xfrm>
            <a:off x="1839913" y="2133600"/>
            <a:ext cx="9664700" cy="4217988"/>
          </a:xfrm>
        </p:spPr>
        <p:txBody>
          <a:bodyPr rtlCol="0">
            <a:normAutofit fontScale="85000" lnSpcReduction="20000"/>
          </a:bodyPr>
          <a:lstStyle/>
          <a:p>
            <a:pPr fontAlgn="auto">
              <a:buFont typeface="Wingdings 3" charset="2"/>
              <a:buChar char=""/>
              <a:defRPr/>
            </a:pPr>
            <a:r>
              <a:rPr lang="en-US" dirty="0">
                <a:solidFill>
                  <a:schemeClr val="tx1">
                    <a:lumMod val="75000"/>
                    <a:lumOff val="25000"/>
                  </a:schemeClr>
                </a:solidFill>
              </a:rPr>
              <a:t>RCW </a:t>
            </a:r>
            <a:r>
              <a:rPr lang="en-US" dirty="0" smtClean="0">
                <a:solidFill>
                  <a:schemeClr val="tx1">
                    <a:lumMod val="75000"/>
                    <a:lumOff val="25000"/>
                  </a:schemeClr>
                </a:solidFill>
              </a:rPr>
              <a:t>11.106</a:t>
            </a:r>
            <a:r>
              <a:rPr lang="en-US" dirty="0">
                <a:solidFill>
                  <a:schemeClr val="tx1">
                    <a:lumMod val="75000"/>
                    <a:lumOff val="25000"/>
                  </a:schemeClr>
                </a:solidFill>
              </a:rPr>
              <a:t> </a:t>
            </a:r>
            <a:r>
              <a:rPr lang="en-US" dirty="0" smtClean="0">
                <a:solidFill>
                  <a:schemeClr val="tx1">
                    <a:lumMod val="75000"/>
                    <a:lumOff val="25000"/>
                  </a:schemeClr>
                </a:solidFill>
              </a:rPr>
              <a:t>– </a:t>
            </a:r>
            <a:r>
              <a:rPr lang="en-US" dirty="0">
                <a:solidFill>
                  <a:schemeClr val="tx1">
                    <a:lumMod val="75000"/>
                    <a:lumOff val="25000"/>
                  </a:schemeClr>
                </a:solidFill>
              </a:rPr>
              <a:t>Trustee Accounting Act</a:t>
            </a:r>
          </a:p>
          <a:p>
            <a:pPr lvl="1" fontAlgn="auto">
              <a:buFont typeface="Wingdings 3" charset="2"/>
              <a:buChar char=""/>
              <a:defRPr/>
            </a:pPr>
            <a:r>
              <a:rPr lang="en-US" dirty="0">
                <a:solidFill>
                  <a:schemeClr val="tx1">
                    <a:lumMod val="75000"/>
                    <a:lumOff val="25000"/>
                  </a:schemeClr>
                </a:solidFill>
              </a:rPr>
              <a:t>Trustee must deliver or mail at least annually to each permissible </a:t>
            </a:r>
            <a:r>
              <a:rPr lang="en-US" dirty="0" err="1">
                <a:solidFill>
                  <a:schemeClr val="tx1">
                    <a:lumMod val="75000"/>
                    <a:lumOff val="25000"/>
                  </a:schemeClr>
                </a:solidFill>
              </a:rPr>
              <a:t>distributee</a:t>
            </a:r>
            <a:r>
              <a:rPr lang="en-US" dirty="0">
                <a:solidFill>
                  <a:schemeClr val="tx1">
                    <a:lumMod val="75000"/>
                    <a:lumOff val="25000"/>
                  </a:schemeClr>
                </a:solidFill>
              </a:rPr>
              <a:t> (currently entitled to distributions) a written itemized statement of all current receipts and disbursements made by the trustee</a:t>
            </a:r>
          </a:p>
          <a:p>
            <a:pPr lvl="1" fontAlgn="auto">
              <a:buFont typeface="Wingdings 3" charset="2"/>
              <a:buChar char=""/>
              <a:defRPr/>
            </a:pPr>
            <a:r>
              <a:rPr lang="en-US" dirty="0">
                <a:solidFill>
                  <a:schemeClr val="tx1">
                    <a:lumMod val="75000"/>
                    <a:lumOff val="25000"/>
                  </a:schemeClr>
                </a:solidFill>
              </a:rPr>
              <a:t>Accountings may be judicially approved.  </a:t>
            </a:r>
          </a:p>
          <a:p>
            <a:pPr lvl="2" fontAlgn="auto">
              <a:buFont typeface="Wingdings 3" charset="2"/>
              <a:buChar char=""/>
              <a:defRPr/>
            </a:pPr>
            <a:r>
              <a:rPr lang="en-US" dirty="0">
                <a:solidFill>
                  <a:schemeClr val="tx1">
                    <a:lumMod val="75000"/>
                    <a:lumOff val="25000"/>
                  </a:schemeClr>
                </a:solidFill>
              </a:rPr>
              <a:t>RCW 11.106.030 – Intermediate and Final Accounts</a:t>
            </a:r>
          </a:p>
          <a:p>
            <a:pPr lvl="2" fontAlgn="auto">
              <a:buFont typeface="Wingdings 3" charset="2"/>
              <a:buChar char=""/>
              <a:defRPr/>
            </a:pPr>
            <a:r>
              <a:rPr lang="en-US" dirty="0">
                <a:solidFill>
                  <a:schemeClr val="tx1">
                    <a:lumMod val="75000"/>
                    <a:lumOff val="25000"/>
                  </a:schemeClr>
                </a:solidFill>
              </a:rPr>
              <a:t>At hearing, Trustee is “surcharged” for any losses, if any, caused by negligent or willful breaches of trust (RCW 11.106.070)</a:t>
            </a:r>
          </a:p>
          <a:p>
            <a:pPr lvl="1" fontAlgn="auto">
              <a:buFont typeface="Wingdings 3" charset="2"/>
              <a:buChar char=""/>
              <a:defRPr/>
            </a:pPr>
            <a:r>
              <a:rPr lang="en-US" dirty="0">
                <a:solidFill>
                  <a:schemeClr val="tx1">
                    <a:lumMod val="75000"/>
                    <a:lumOff val="25000"/>
                  </a:schemeClr>
                </a:solidFill>
              </a:rPr>
              <a:t>Beneficiaries may petition for an accounting (RCW 11.106.040)</a:t>
            </a:r>
          </a:p>
          <a:p>
            <a:pPr lvl="1" fontAlgn="auto">
              <a:buFont typeface="Wingdings 3" charset="2"/>
              <a:buChar char=""/>
              <a:defRPr/>
            </a:pPr>
            <a:r>
              <a:rPr lang="en-US" dirty="0">
                <a:solidFill>
                  <a:schemeClr val="tx1">
                    <a:lumMod val="75000"/>
                    <a:lumOff val="25000"/>
                  </a:schemeClr>
                </a:solidFill>
              </a:rPr>
              <a:t>Proposed Plan of Distribution. (RCW 11.98.145)</a:t>
            </a:r>
          </a:p>
          <a:p>
            <a:pPr lvl="2" fontAlgn="auto">
              <a:buFont typeface="Wingdings 3" charset="2"/>
              <a:buChar char=""/>
              <a:defRPr/>
            </a:pPr>
            <a:r>
              <a:rPr lang="en-US" dirty="0">
                <a:solidFill>
                  <a:schemeClr val="tx1">
                    <a:lumMod val="75000"/>
                    <a:lumOff val="25000"/>
                  </a:schemeClr>
                </a:solidFill>
              </a:rPr>
              <a:t>Beneficiary must object to plan of distribution within 30 days or deemed accepted. (RCW 11.98.145)</a:t>
            </a:r>
          </a:p>
          <a:p>
            <a:pPr fontAlgn="auto">
              <a:buFont typeface="Wingdings 3" charset="2"/>
              <a:buChar char=""/>
              <a:defRPr/>
            </a:pPr>
            <a:r>
              <a:rPr lang="en-US" dirty="0">
                <a:solidFill>
                  <a:schemeClr val="tx1">
                    <a:lumMod val="75000"/>
                    <a:lumOff val="25000"/>
                  </a:schemeClr>
                </a:solidFill>
              </a:rPr>
              <a:t>Statute of Limitations for Breach of Fiduciary Duties – RCW 11.96A.070</a:t>
            </a:r>
          </a:p>
          <a:p>
            <a:pPr lvl="1" fontAlgn="auto">
              <a:buFont typeface="Wingdings 3" charset="2"/>
              <a:buChar char=""/>
              <a:defRPr/>
            </a:pPr>
            <a:r>
              <a:rPr lang="en-US" dirty="0">
                <a:solidFill>
                  <a:schemeClr val="tx1">
                    <a:lumMod val="75000"/>
                    <a:lumOff val="25000"/>
                  </a:schemeClr>
                </a:solidFill>
              </a:rPr>
              <a:t>3 years after the date a report was personally served or mailed to beneficiaries which adequately disclosed the existence of a potential claim for breach of trust </a:t>
            </a:r>
            <a:r>
              <a:rPr lang="en-US" u="sng" dirty="0">
                <a:solidFill>
                  <a:schemeClr val="tx1">
                    <a:lumMod val="75000"/>
                    <a:lumOff val="25000"/>
                  </a:schemeClr>
                </a:solidFill>
              </a:rPr>
              <a:t>and</a:t>
            </a:r>
            <a:r>
              <a:rPr lang="en-US" dirty="0">
                <a:solidFill>
                  <a:schemeClr val="tx1">
                    <a:lumMod val="75000"/>
                    <a:lumOff val="25000"/>
                  </a:schemeClr>
                </a:solidFill>
              </a:rPr>
              <a:t> informed the beneficiary of the time allowed for commencing the claim.</a:t>
            </a:r>
          </a:p>
          <a:p>
            <a:pPr lvl="1" fontAlgn="auto">
              <a:buFont typeface="Wingdings 3" charset="2"/>
              <a:buChar char=""/>
              <a:defRPr/>
            </a:pPr>
            <a:r>
              <a:rPr lang="en-US" dirty="0">
                <a:solidFill>
                  <a:schemeClr val="tx1">
                    <a:lumMod val="75000"/>
                    <a:lumOff val="25000"/>
                  </a:schemeClr>
                </a:solidFill>
              </a:rPr>
              <a:t>Safe harbor “report” requirements (RCW 11.96.070)</a:t>
            </a: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B41B90C9-E172-4DCD-A42A-754C0BEACC5F}"/>
              </a:ext>
            </a:extLst>
          </p:cNvPr>
          <p:cNvSpPr txBox="1">
            <a:spLocks/>
          </p:cNvSpPr>
          <p:nvPr/>
        </p:nvSpPr>
        <p:spPr>
          <a:xfrm>
            <a:off x="1584325" y="601663"/>
            <a:ext cx="9920288" cy="1281112"/>
          </a:xfrm>
          <a:prstGeom prst="rect">
            <a:avLst/>
          </a:prstGeom>
          <a:solidFill>
            <a:schemeClr val="accent5">
              <a:alpha val="50000"/>
            </a:schemeClr>
          </a:solidFill>
        </p:spPr>
        <p:style>
          <a:lnRef idx="0">
            <a:scrgbClr r="0" g="0" b="0"/>
          </a:lnRef>
          <a:fillRef idx="0">
            <a:scrgbClr r="0" g="0" b="0"/>
          </a:fillRef>
          <a:effectRef idx="0">
            <a:scrgbClr r="0" g="0" b="0"/>
          </a:effectRef>
          <a:fontRef idx="minor">
            <a:schemeClr val="lt1"/>
          </a:fontRef>
        </p:style>
        <p:txBody>
          <a:bodyP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r" fontAlgn="auto">
              <a:spcAft>
                <a:spcPts val="0"/>
              </a:spcAft>
              <a:defRPr/>
            </a:pPr>
            <a:r>
              <a:rPr lang="en-US" b="1" dirty="0">
                <a:solidFill>
                  <a:schemeClr val="accent1">
                    <a:lumMod val="75000"/>
                  </a:schemeClr>
                </a:solidFill>
              </a:rPr>
              <a:t>ACCOUNTINGS</a:t>
            </a:r>
            <a:r>
              <a:rPr lang="en-US" dirty="0"/>
              <a:t/>
            </a:r>
            <a:br>
              <a:rPr lang="en-US" dirty="0"/>
            </a:br>
            <a:r>
              <a:rPr lang="en-US" b="1" dirty="0">
                <a:solidFill>
                  <a:schemeClr val="accent1">
                    <a:lumMod val="75000"/>
                  </a:schemeClr>
                </a:solidFill>
                <a:latin typeface="Bradley Hand ITC" panose="03070402050302030203" pitchFamily="66" charset="0"/>
              </a:rPr>
              <a:t>KEEPING BENEFICIARIES IN THE KNOW</a:t>
            </a:r>
          </a:p>
        </p:txBody>
      </p:sp>
      <p:cxnSp>
        <p:nvCxnSpPr>
          <p:cNvPr id="5" name="Straight Connector 4">
            <a:extLst>
              <a:ext uri="{FF2B5EF4-FFF2-40B4-BE49-F238E27FC236}">
                <a16:creationId xmlns:a16="http://schemas.microsoft.com/office/drawing/2014/main" id="{6073E598-1265-42AD-8883-63183CC29D39}"/>
              </a:ext>
            </a:extLst>
          </p:cNvPr>
          <p:cNvCxnSpPr>
            <a:cxnSpLocks/>
          </p:cNvCxnSpPr>
          <p:nvPr/>
        </p:nvCxnSpPr>
        <p:spPr>
          <a:xfrm flipV="1">
            <a:off x="1584325" y="1895475"/>
            <a:ext cx="9920288" cy="952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7334-8095-4332-A234-8598D205FE9F}"/>
              </a:ext>
            </a:extLst>
          </p:cNvPr>
          <p:cNvSpPr>
            <a:spLocks noGrp="1"/>
          </p:cNvSpPr>
          <p:nvPr>
            <p:ph type="title"/>
          </p:nvPr>
        </p:nvSpPr>
        <p:spPr>
          <a:xfrm>
            <a:off x="1600200" y="639763"/>
            <a:ext cx="10107613" cy="785812"/>
          </a:xfrm>
        </p:spPr>
        <p:style>
          <a:lnRef idx="1">
            <a:schemeClr val="accent1"/>
          </a:lnRef>
          <a:fillRef idx="2">
            <a:schemeClr val="accent1"/>
          </a:fillRef>
          <a:effectRef idx="1">
            <a:schemeClr val="accent1"/>
          </a:effectRef>
          <a:fontRef idx="minor">
            <a:schemeClr val="dk1"/>
          </a:fontRef>
        </p:style>
        <p:txBody>
          <a:bodyPr rtlCol="0">
            <a:normAutofit/>
          </a:bodyPr>
          <a:lstStyle/>
          <a:p>
            <a:pPr algn="ctr" fontAlgn="auto">
              <a:spcAft>
                <a:spcPts val="0"/>
              </a:spcAft>
              <a:defRPr/>
            </a:pPr>
            <a:r>
              <a:rPr lang="en-US" b="1" spc="600" dirty="0"/>
              <a:t>ELECTRONIC WILLS ACT</a:t>
            </a:r>
          </a:p>
        </p:txBody>
      </p:sp>
      <p:sp>
        <p:nvSpPr>
          <p:cNvPr id="3" name="Content Placeholder 2">
            <a:extLst>
              <a:ext uri="{FF2B5EF4-FFF2-40B4-BE49-F238E27FC236}">
                <a16:creationId xmlns:a16="http://schemas.microsoft.com/office/drawing/2014/main" id="{70BFED9A-44DF-493F-A0B5-AE96E28CF3DB}"/>
              </a:ext>
            </a:extLst>
          </p:cNvPr>
          <p:cNvSpPr>
            <a:spLocks noGrp="1"/>
          </p:cNvSpPr>
          <p:nvPr>
            <p:ph idx="1"/>
          </p:nvPr>
        </p:nvSpPr>
        <p:spPr>
          <a:xfrm>
            <a:off x="5437188" y="1862138"/>
            <a:ext cx="6097587" cy="4356100"/>
          </a:xfrm>
        </p:spPr>
        <p:txBody>
          <a:bodyPr rtlCol="0">
            <a:normAutofit/>
          </a:bodyPr>
          <a:lstStyle/>
          <a:p>
            <a:pPr marL="0" indent="0" algn="ctr" fontAlgn="auto">
              <a:buFont typeface="Wingdings 3" charset="2"/>
              <a:buNone/>
              <a:defRPr/>
            </a:pPr>
            <a:r>
              <a:rPr lang="en-US" b="1" u="sng" spc="600" dirty="0">
                <a:solidFill>
                  <a:schemeClr val="accent3">
                    <a:lumMod val="75000"/>
                  </a:schemeClr>
                </a:solidFill>
                <a:latin typeface="Bradley Hand ITC" panose="03070402050302030203" pitchFamily="66" charset="0"/>
              </a:rPr>
              <a:t>UNIFORM ELECTRONIC WILLS ACT</a:t>
            </a: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dirty="0">
              <a:solidFill>
                <a:schemeClr val="tx1">
                  <a:lumMod val="75000"/>
                  <a:lumOff val="25000"/>
                </a:schemeClr>
              </a:solidFill>
            </a:endParaRPr>
          </a:p>
          <a:p>
            <a:pPr marL="0" indent="0" fontAlgn="auto">
              <a:buFont typeface="Wingdings 3" charset="2"/>
              <a:buNone/>
              <a:defRPr/>
            </a:pPr>
            <a:endParaRPr lang="en-US" sz="900" dirty="0">
              <a:solidFill>
                <a:schemeClr val="tx1">
                  <a:lumMod val="75000"/>
                  <a:lumOff val="25000"/>
                </a:schemeClr>
              </a:solidFill>
            </a:endParaRPr>
          </a:p>
        </p:txBody>
      </p:sp>
      <p:pic>
        <p:nvPicPr>
          <p:cNvPr id="38916" name="Content Placeholder 3">
            <a:extLst>
              <a:ext uri="{FF2B5EF4-FFF2-40B4-BE49-F238E27FC236}">
                <a16:creationId xmlns:a16="http://schemas.microsoft.com/office/drawing/2014/main" id="{FFCF48BD-5DF8-49AF-9663-3679E88E6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2282825"/>
            <a:ext cx="443547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56E306DF-C6A5-49AA-80C4-0138BCFBAA18}"/>
              </a:ext>
            </a:extLst>
          </p:cNvPr>
          <p:cNvSpPr txBox="1">
            <a:spLocks noChangeArrowheads="1"/>
          </p:cNvSpPr>
          <p:nvPr/>
        </p:nvSpPr>
        <p:spPr bwMode="auto">
          <a:xfrm>
            <a:off x="5437188" y="2282825"/>
            <a:ext cx="6270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a:t>Uniform Law Commission created the Uniform Electronic Wills Act in 2019</a:t>
            </a:r>
          </a:p>
          <a:p>
            <a:pPr eaLnBrk="1" hangingPunct="1"/>
            <a:endParaRPr lang="en-US" altLang="en-US"/>
          </a:p>
          <a:p>
            <a:pPr eaLnBrk="1" hangingPunct="1"/>
            <a:r>
              <a:rPr lang="en-US" altLang="en-US"/>
              <a:t>To date, eight (8) states have enacted the Act, </a:t>
            </a:r>
          </a:p>
          <a:p>
            <a:pPr eaLnBrk="1" hangingPunct="1"/>
            <a:endParaRPr lang="en-US" altLang="en-US"/>
          </a:p>
          <a:p>
            <a:pPr eaLnBrk="1" hangingPunct="1"/>
            <a:r>
              <a:rPr lang="en-US" altLang="en-US"/>
              <a:t>One state (Minnesota) enacted a “substantially similar” version of the Act</a:t>
            </a:r>
          </a:p>
          <a:p>
            <a:pPr eaLnBrk="1" hangingPunct="1"/>
            <a:endParaRPr lang="en-US" altLang="en-US"/>
          </a:p>
          <a:p>
            <a:pPr eaLnBrk="1" hangingPunct="1"/>
            <a:r>
              <a:rPr lang="en-US" altLang="en-US"/>
              <a:t>All other states have modified the act to comply with their jurisdictional requirements for the proper execution of a Will</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D7F2-54FF-41D2-AF4D-C3E3CD4C8025}"/>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ELECTRONIC WILLS ACT</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TECHNOLOGY IN ESTATE PLANNING</a:t>
            </a:r>
          </a:p>
        </p:txBody>
      </p:sp>
      <p:cxnSp>
        <p:nvCxnSpPr>
          <p:cNvPr id="4" name="Straight Connector 3">
            <a:extLst>
              <a:ext uri="{FF2B5EF4-FFF2-40B4-BE49-F238E27FC236}">
                <a16:creationId xmlns:a16="http://schemas.microsoft.com/office/drawing/2014/main" id="{6E3E4015-B58D-45C4-9A8C-2FD8DD0DA396}"/>
              </a:ext>
            </a:extLst>
          </p:cNvPr>
          <p:cNvCxnSpPr/>
          <p:nvPr/>
        </p:nvCxnSpPr>
        <p:spPr>
          <a:xfrm>
            <a:off x="488950" y="1976438"/>
            <a:ext cx="11337925"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Content Placeholder 2">
            <a:extLst>
              <a:ext uri="{FF2B5EF4-FFF2-40B4-BE49-F238E27FC236}">
                <a16:creationId xmlns:a16="http://schemas.microsoft.com/office/drawing/2014/main" id="{D0B54173-594A-46C7-9D85-E33E880A1054}"/>
              </a:ext>
            </a:extLst>
          </p:cNvPr>
          <p:cNvSpPr txBox="1">
            <a:spLocks/>
          </p:cNvSpPr>
          <p:nvPr/>
        </p:nvSpPr>
        <p:spPr>
          <a:xfrm>
            <a:off x="1190625" y="2046288"/>
            <a:ext cx="10483850" cy="4357687"/>
          </a:xfrm>
          <a:prstGeom prst="rect">
            <a:avLst/>
          </a:prstGeom>
        </p:spPr>
        <p:txBody>
          <a:bodyPr>
            <a:normAutofit fontScale="92500" lnSpcReduction="10000"/>
          </a:bodyPr>
          <a:lstStyle>
            <a:lvl1pPr marL="342900" indent="-342900" algn="l" defTabSz="457200" rtl="0" eaLnBrk="1" latinLnBrk="0" hangingPunct="1">
              <a:spcBef>
                <a:spcPts val="1000"/>
              </a:spcBef>
              <a:spcAft>
                <a:spcPct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buFont typeface="Wingdings 3" charset="2"/>
              <a:buNone/>
              <a:defRPr/>
            </a:pPr>
            <a:r>
              <a:rPr lang="en-US" b="1" u="sng" spc="600" dirty="0">
                <a:solidFill>
                  <a:schemeClr val="accent3">
                    <a:lumMod val="75000"/>
                  </a:schemeClr>
                </a:solidFill>
                <a:latin typeface="Bradley Hand ITC" panose="03070402050302030203" pitchFamily="66" charset="0"/>
              </a:rPr>
              <a:t>UNIFORM ELECTRONIC WILLS ACT</a:t>
            </a:r>
          </a:p>
          <a:p>
            <a:pPr algn="r" fontAlgn="auto">
              <a:defRPr/>
            </a:pPr>
            <a:r>
              <a:rPr lang="en-US" sz="1900" dirty="0"/>
              <a:t>Western Region States Adoption of the UEWA</a:t>
            </a:r>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dirty="0"/>
          </a:p>
          <a:p>
            <a:pPr marL="0" indent="0" fontAlgn="auto">
              <a:buFont typeface="Wingdings 3" charset="2"/>
              <a:buNone/>
              <a:defRPr/>
            </a:pPr>
            <a:endParaRPr lang="en-US" sz="900" dirty="0"/>
          </a:p>
          <a:p>
            <a:pPr marL="0" indent="0" fontAlgn="auto">
              <a:buFont typeface="Wingdings 3" charset="2"/>
              <a:buNone/>
              <a:defRPr/>
            </a:pPr>
            <a:r>
              <a:rPr lang="en-US" sz="900" dirty="0"/>
              <a:t>See, State Survey Electronic Wills, Dr. Gerry W. Beyer (Rev. February 26, 2024)</a:t>
            </a:r>
          </a:p>
          <a:p>
            <a:pPr marL="0" indent="0" fontAlgn="auto">
              <a:buFont typeface="Wingdings 3" charset="2"/>
              <a:buNone/>
              <a:defRPr/>
            </a:pPr>
            <a:r>
              <a:rPr lang="en-US" sz="900" dirty="0"/>
              <a:t>*Idaho is not in the Western Region, but the Author practices in this jurisdiction</a:t>
            </a:r>
          </a:p>
        </p:txBody>
      </p:sp>
      <p:graphicFrame>
        <p:nvGraphicFramePr>
          <p:cNvPr id="10" name="Table 9">
            <a:extLst>
              <a:ext uri="{FF2B5EF4-FFF2-40B4-BE49-F238E27FC236}">
                <a16:creationId xmlns:a16="http://schemas.microsoft.com/office/drawing/2014/main" id="{FB69D139-4991-4A3A-9B79-03FFC21D752C}"/>
              </a:ext>
            </a:extLst>
          </p:cNvPr>
          <p:cNvGraphicFramePr>
            <a:graphicFrameLocks noGrp="1"/>
          </p:cNvGraphicFramePr>
          <p:nvPr>
            <p:extLst>
              <p:ext uri="{D42A27DB-BD31-4B8C-83A1-F6EECF244321}">
                <p14:modId xmlns:p14="http://schemas.microsoft.com/office/powerpoint/2010/main" val="1915387790"/>
              </p:ext>
            </p:extLst>
          </p:nvPr>
        </p:nvGraphicFramePr>
        <p:xfrm>
          <a:off x="6051550" y="2818765"/>
          <a:ext cx="5386387" cy="2966085"/>
        </p:xfrm>
        <a:graphic>
          <a:graphicData uri="http://schemas.openxmlformats.org/drawingml/2006/table">
            <a:tbl>
              <a:tblPr/>
              <a:tblGrid>
                <a:gridCol w="2548803">
                  <a:extLst>
                    <a:ext uri="{9D8B030D-6E8A-4147-A177-3AD203B41FA5}">
                      <a16:colId xmlns:a16="http://schemas.microsoft.com/office/drawing/2014/main" val="2292481873"/>
                    </a:ext>
                  </a:extLst>
                </a:gridCol>
                <a:gridCol w="2837584">
                  <a:extLst>
                    <a:ext uri="{9D8B030D-6E8A-4147-A177-3AD203B41FA5}">
                      <a16:colId xmlns:a16="http://schemas.microsoft.com/office/drawing/2014/main" val="404019014"/>
                    </a:ext>
                  </a:extLst>
                </a:gridCol>
              </a:tblGrid>
              <a:tr h="215900">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Alaska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No</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84902815"/>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Arizona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 – 7/1/2019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34252338"/>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California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No</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91421534"/>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Hawaii</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No</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5847236"/>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Idaho*</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 – 2019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2784125"/>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Nevada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 – 7/1/2017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4941813"/>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Oregon</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No</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20055829"/>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Washington</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Yes – 1/1/2022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59735831"/>
                  </a:ext>
                </a:extLst>
              </a:tr>
            </a:tbl>
          </a:graphicData>
        </a:graphic>
      </p:graphicFrame>
      <p:pic>
        <p:nvPicPr>
          <p:cNvPr id="40990" name="Picture 11" descr="Group of people communicating around a table">
            <a:extLst>
              <a:ext uri="{FF2B5EF4-FFF2-40B4-BE49-F238E27FC236}">
                <a16:creationId xmlns:a16="http://schemas.microsoft.com/office/drawing/2014/main" id="{D046D79D-55E4-4166-A792-54FCFA75A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2540000"/>
            <a:ext cx="48609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5F436-E652-4816-A858-8ABBE2EE4CA2}"/>
              </a:ext>
            </a:extLst>
          </p:cNvPr>
          <p:cNvSpPr>
            <a:spLocks noGrp="1"/>
          </p:cNvSpPr>
          <p:nvPr>
            <p:ph idx="1"/>
          </p:nvPr>
        </p:nvSpPr>
        <p:spPr>
          <a:xfrm>
            <a:off x="2589213" y="2133600"/>
            <a:ext cx="8915400" cy="3778250"/>
          </a:xfrm>
        </p:spPr>
        <p:txBody>
          <a:bodyPr rtlCol="0">
            <a:normAutofit/>
          </a:bodyPr>
          <a:lstStyle/>
          <a:p>
            <a:pPr marL="0" indent="0" fontAlgn="auto">
              <a:buFont typeface="Wingdings 3" charset="2"/>
              <a:buNone/>
              <a:defRPr/>
            </a:pPr>
            <a:r>
              <a:rPr lang="en-US" b="1" u="sng" spc="600" dirty="0">
                <a:solidFill>
                  <a:schemeClr val="accent3">
                    <a:lumMod val="75000"/>
                  </a:schemeClr>
                </a:solidFill>
                <a:latin typeface="Bradley Hand ITC" panose="03070402050302030203" pitchFamily="66" charset="0"/>
              </a:rPr>
              <a:t>Requirements for an "Electronic Will”</a:t>
            </a:r>
          </a:p>
          <a:p>
            <a:pPr lvl="1" fontAlgn="auto">
              <a:buFont typeface="Wingdings 3" charset="2"/>
              <a:buChar char=""/>
              <a:defRPr/>
            </a:pPr>
            <a:r>
              <a:rPr lang="en-US" dirty="0">
                <a:solidFill>
                  <a:schemeClr val="tx1">
                    <a:lumMod val="75000"/>
                    <a:lumOff val="25000"/>
                  </a:schemeClr>
                </a:solidFill>
              </a:rPr>
              <a:t>Contains the date and the electronic signature of the testator and which includes</a:t>
            </a:r>
          </a:p>
          <a:p>
            <a:pPr lvl="2" fontAlgn="auto">
              <a:buFont typeface="Wingdings 3" charset="2"/>
              <a:buChar char=""/>
              <a:defRPr/>
            </a:pPr>
            <a:r>
              <a:rPr lang="en-US" dirty="0">
                <a:solidFill>
                  <a:schemeClr val="tx1">
                    <a:lumMod val="75000"/>
                    <a:lumOff val="25000"/>
                  </a:schemeClr>
                </a:solidFill>
              </a:rPr>
              <a:t>Authentication characteristic of the Testator;</a:t>
            </a:r>
          </a:p>
          <a:p>
            <a:pPr lvl="2" fontAlgn="auto">
              <a:buFont typeface="Wingdings 3" charset="2"/>
              <a:buChar char=""/>
              <a:defRPr/>
            </a:pPr>
            <a:r>
              <a:rPr lang="en-US" dirty="0">
                <a:solidFill>
                  <a:schemeClr val="tx1">
                    <a:lumMod val="75000"/>
                    <a:lumOff val="25000"/>
                  </a:schemeClr>
                </a:solidFill>
              </a:rPr>
              <a:t>Electronic signature and seal of an electronic  notary public, placed thereon in the (either physical or electronic) presence of the Testator and in whose presence the Testator placed his or her electronic signature thereon; or</a:t>
            </a:r>
          </a:p>
          <a:p>
            <a:pPr lvl="2" fontAlgn="auto">
              <a:buFont typeface="Wingdings 3" charset="2"/>
              <a:buChar char=""/>
              <a:defRPr/>
            </a:pPr>
            <a:r>
              <a:rPr lang="en-US" dirty="0">
                <a:solidFill>
                  <a:schemeClr val="tx1">
                    <a:lumMod val="75000"/>
                    <a:lumOff val="25000"/>
                  </a:schemeClr>
                </a:solidFill>
              </a:rPr>
              <a:t>The electronic signatures of two or more attesting witnesses, placed thereon in the presence of the testator and in whose presence the Testator placed his or her electronic signature thereon. </a:t>
            </a:r>
          </a:p>
          <a:p>
            <a:pPr lvl="3" fontAlgn="auto">
              <a:buFont typeface="Wingdings 3" charset="2"/>
              <a:buChar char=""/>
              <a:defRPr/>
            </a:pPr>
            <a:r>
              <a:rPr lang="en-US" dirty="0">
                <a:solidFill>
                  <a:schemeClr val="tx1">
                    <a:lumMod val="75000"/>
                    <a:lumOff val="25000"/>
                  </a:schemeClr>
                </a:solidFill>
              </a:rPr>
              <a:t>Electronic presence – the relationship of two or more individual communicating in real time to the same extent as if the individuals were physically present in the same location.</a:t>
            </a:r>
          </a:p>
          <a:p>
            <a:pPr lvl="3" fontAlgn="auto">
              <a:buFont typeface="Wingdings 3" charset="2"/>
              <a:buChar char=""/>
              <a:defRPr/>
            </a:pPr>
            <a:r>
              <a:rPr lang="en-US" dirty="0">
                <a:solidFill>
                  <a:schemeClr val="tx1">
                    <a:lumMod val="75000"/>
                    <a:lumOff val="25000"/>
                  </a:schemeClr>
                </a:solidFill>
              </a:rPr>
              <a:t>Risk – Testator cannot step away from the device during the signing</a:t>
            </a:r>
          </a:p>
          <a:p>
            <a:pPr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140EB421-483C-4CB0-9563-CC9DA201761C}"/>
              </a:ext>
            </a:extLst>
          </p:cNvPr>
          <p:cNvSpPr txBox="1"/>
          <p:nvPr/>
        </p:nvSpPr>
        <p:spPr>
          <a:xfrm>
            <a:off x="3144838" y="538163"/>
            <a:ext cx="8610600" cy="1292225"/>
          </a:xfrm>
          <a:prstGeom prst="rect">
            <a:avLst/>
          </a:prstGeom>
        </p:spPr>
        <p:txBody>
          <a:bodyPr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a:t>Electronic Wills Act</a:t>
            </a:r>
            <a:br>
              <a:rPr lang="en-US"/>
            </a:br>
            <a:r>
              <a:rPr lang="en-US" b="1">
                <a:solidFill>
                  <a:schemeClr val="accent5">
                    <a:lumMod val="75000"/>
                  </a:schemeClr>
                </a:solidFill>
                <a:latin typeface="Bradley Hand ITC" panose="03070402050302030203" pitchFamily="66" charset="0"/>
              </a:rPr>
              <a:t>TECHNOLOGY IN ESTATE PLANNING</a:t>
            </a:r>
          </a:p>
        </p:txBody>
      </p:sp>
      <p:cxnSp>
        <p:nvCxnSpPr>
          <p:cNvPr id="5" name="Straight Connector 4">
            <a:extLst>
              <a:ext uri="{FF2B5EF4-FFF2-40B4-BE49-F238E27FC236}">
                <a16:creationId xmlns:a16="http://schemas.microsoft.com/office/drawing/2014/main" id="{D65D112C-5B13-4626-B131-1E60EAAD2893}"/>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EFCE1-8412-4421-9543-55E7AE18A9EB}"/>
              </a:ext>
            </a:extLst>
          </p:cNvPr>
          <p:cNvSpPr>
            <a:spLocks noGrp="1"/>
          </p:cNvSpPr>
          <p:nvPr>
            <p:ph idx="1"/>
          </p:nvPr>
        </p:nvSpPr>
        <p:spPr>
          <a:xfrm>
            <a:off x="4322763" y="2397125"/>
            <a:ext cx="7432675" cy="3778250"/>
          </a:xfrm>
        </p:spPr>
        <p:txBody>
          <a:bodyPr rtlCol="0">
            <a:normAutofit/>
          </a:bodyPr>
          <a:lstStyle/>
          <a:p>
            <a:pPr marL="0" indent="0" fontAlgn="auto">
              <a:buFont typeface="Wingdings 3" charset="2"/>
              <a:buNone/>
              <a:defRPr/>
            </a:pPr>
            <a:r>
              <a:rPr lang="en-US" b="1" u="sng" spc="600" dirty="0">
                <a:solidFill>
                  <a:schemeClr val="accent3">
                    <a:lumMod val="75000"/>
                  </a:schemeClr>
                </a:solidFill>
                <a:latin typeface="Bradley Hand ITC" panose="03070402050302030203" pitchFamily="66" charset="0"/>
              </a:rPr>
              <a:t>Requirements for an "Electronic Will”</a:t>
            </a:r>
          </a:p>
          <a:p>
            <a:pPr lvl="1" fontAlgn="auto">
              <a:buFont typeface="Wingdings 3" charset="2"/>
              <a:buChar char=""/>
              <a:defRPr/>
            </a:pPr>
            <a:r>
              <a:rPr lang="en-US" dirty="0">
                <a:solidFill>
                  <a:schemeClr val="tx1">
                    <a:lumMod val="75000"/>
                    <a:lumOff val="25000"/>
                  </a:schemeClr>
                </a:solidFill>
              </a:rPr>
              <a:t>Electronic – relating to technology having electrical, digital, magnetic, wireless, optical, electromagnetic, or similar capabilities</a:t>
            </a:r>
          </a:p>
          <a:p>
            <a:pPr lvl="1" fontAlgn="auto">
              <a:buFont typeface="Wingdings 3" charset="2"/>
              <a:buChar char=""/>
              <a:defRPr/>
            </a:pPr>
            <a:r>
              <a:rPr lang="en-US" dirty="0">
                <a:solidFill>
                  <a:schemeClr val="tx1">
                    <a:lumMod val="75000"/>
                    <a:lumOff val="25000"/>
                  </a:schemeClr>
                </a:solidFill>
              </a:rPr>
              <a:t>Record </a:t>
            </a:r>
          </a:p>
          <a:p>
            <a:pPr lvl="2" fontAlgn="auto">
              <a:buFont typeface="Wingdings 3" charset="2"/>
              <a:buChar char=""/>
              <a:defRPr/>
            </a:pPr>
            <a:r>
              <a:rPr lang="en-US" dirty="0">
                <a:solidFill>
                  <a:schemeClr val="tx1">
                    <a:lumMod val="75000"/>
                    <a:lumOff val="25000"/>
                  </a:schemeClr>
                </a:solidFill>
              </a:rPr>
              <a:t>Readable as text at the time of signing</a:t>
            </a:r>
          </a:p>
          <a:p>
            <a:pPr lvl="2" fontAlgn="auto">
              <a:buFont typeface="Wingdings 3" charset="2"/>
              <a:buChar char=""/>
              <a:defRPr/>
            </a:pPr>
            <a:r>
              <a:rPr lang="en-US" dirty="0">
                <a:solidFill>
                  <a:schemeClr val="tx1">
                    <a:lumMod val="75000"/>
                    <a:lumOff val="25000"/>
                  </a:schemeClr>
                </a:solidFill>
              </a:rPr>
              <a:t>A record is defined as “information that is inscribed on a tangible medium or that is stored in an electronic or other medium and is retrievable in perceivable form”</a:t>
            </a:r>
          </a:p>
          <a:p>
            <a:pPr lvl="2"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0E87F02E-D625-419C-A630-3ED8E3054C93}"/>
              </a:ext>
            </a:extLst>
          </p:cNvPr>
          <p:cNvSpPr txBox="1"/>
          <p:nvPr/>
        </p:nvSpPr>
        <p:spPr>
          <a:xfrm>
            <a:off x="3144838" y="538163"/>
            <a:ext cx="8610600" cy="1292225"/>
          </a:xfrm>
          <a:prstGeom prst="rect">
            <a:avLst/>
          </a:prstGeom>
        </p:spPr>
        <p:txBody>
          <a:bodyPr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a:t>Electronic Wills Act</a:t>
            </a:r>
            <a:br>
              <a:rPr lang="en-US"/>
            </a:br>
            <a:r>
              <a:rPr lang="en-US" b="1">
                <a:solidFill>
                  <a:schemeClr val="accent5">
                    <a:lumMod val="75000"/>
                  </a:schemeClr>
                </a:solidFill>
                <a:latin typeface="Bradley Hand ITC" panose="03070402050302030203" pitchFamily="66" charset="0"/>
              </a:rPr>
              <a:t>TECHNOLOGY IN ESTATE PLANNING</a:t>
            </a:r>
          </a:p>
        </p:txBody>
      </p:sp>
      <p:cxnSp>
        <p:nvCxnSpPr>
          <p:cNvPr id="5" name="Straight Connector 4">
            <a:extLst>
              <a:ext uri="{FF2B5EF4-FFF2-40B4-BE49-F238E27FC236}">
                <a16:creationId xmlns:a16="http://schemas.microsoft.com/office/drawing/2014/main" id="{DDD18B7D-0D3B-4488-9226-67E332EE036E}"/>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pic>
        <p:nvPicPr>
          <p:cNvPr id="45061" name="Picture 4" descr="Image result for stock photo electronic signature">
            <a:extLst>
              <a:ext uri="{FF2B5EF4-FFF2-40B4-BE49-F238E27FC236}">
                <a16:creationId xmlns:a16="http://schemas.microsoft.com/office/drawing/2014/main" id="{194B16C4-4D44-46B5-95EB-645AAF1A7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78100"/>
            <a:ext cx="33766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D77A-74AC-4B87-9176-DE0696D3ACF3}"/>
              </a:ext>
            </a:extLst>
          </p:cNvPr>
          <p:cNvSpPr>
            <a:spLocks noGrp="1"/>
          </p:cNvSpPr>
          <p:nvPr>
            <p:ph type="title"/>
          </p:nvPr>
        </p:nvSpPr>
        <p:spPr>
          <a:xfrm>
            <a:off x="1371600" y="420688"/>
            <a:ext cx="10820400" cy="1108075"/>
          </a:xfrm>
          <a:solidFill>
            <a:schemeClr val="accent1">
              <a:lumMod val="75000"/>
            </a:schemeClr>
          </a:solidFill>
        </p:spPr>
        <p:style>
          <a:lnRef idx="1">
            <a:schemeClr val="accent3"/>
          </a:lnRef>
          <a:fillRef idx="2">
            <a:schemeClr val="accent3"/>
          </a:fillRef>
          <a:effectRef idx="1">
            <a:schemeClr val="accent3"/>
          </a:effectRef>
          <a:fontRef idx="minor">
            <a:schemeClr val="dk1"/>
          </a:fontRef>
        </p:style>
        <p:txBody>
          <a:bodyPr rtlCol="0">
            <a:normAutofit fontScale="90000"/>
          </a:bodyPr>
          <a:lstStyle/>
          <a:p>
            <a:pPr algn="ctr" fontAlgn="auto">
              <a:spcAft>
                <a:spcPts val="0"/>
              </a:spcAft>
              <a:defRPr/>
            </a:pPr>
            <a:r>
              <a:rPr lang="en-US" dirty="0">
                <a:solidFill>
                  <a:schemeClr val="bg1"/>
                </a:solidFill>
              </a:rPr>
              <a:t>RACE TO THE COURT HOUSE - </a:t>
            </a:r>
            <a:br>
              <a:rPr lang="en-US" dirty="0">
                <a:solidFill>
                  <a:schemeClr val="bg1"/>
                </a:solidFill>
              </a:rPr>
            </a:br>
            <a:r>
              <a:rPr lang="en-US" dirty="0">
                <a:solidFill>
                  <a:schemeClr val="bg1"/>
                </a:solidFill>
                <a:latin typeface="Bradley Hand ITC" panose="03070402050302030203" pitchFamily="66" charset="0"/>
              </a:rPr>
              <a:t>CROSS JURISDICTIONAL ISSUES</a:t>
            </a:r>
          </a:p>
        </p:txBody>
      </p:sp>
      <p:sp>
        <p:nvSpPr>
          <p:cNvPr id="3" name="Content Placeholder 2">
            <a:extLst>
              <a:ext uri="{FF2B5EF4-FFF2-40B4-BE49-F238E27FC236}">
                <a16:creationId xmlns:a16="http://schemas.microsoft.com/office/drawing/2014/main" id="{3BDDB0FB-5DA3-42F3-AD7A-98402777E96F}"/>
              </a:ext>
            </a:extLst>
          </p:cNvPr>
          <p:cNvSpPr>
            <a:spLocks noGrp="1"/>
          </p:cNvSpPr>
          <p:nvPr>
            <p:ph idx="1"/>
          </p:nvPr>
        </p:nvSpPr>
        <p:spPr>
          <a:xfrm>
            <a:off x="1281113" y="1951038"/>
            <a:ext cx="5670550" cy="4356100"/>
          </a:xfrm>
        </p:spPr>
        <p:txBody>
          <a:bodyPr rtlCol="0">
            <a:normAutofit/>
          </a:bodyPr>
          <a:lstStyle/>
          <a:p>
            <a:pPr marL="0" indent="0" algn="ctr" fontAlgn="auto">
              <a:buFont typeface="Wingdings 3" charset="2"/>
              <a:buNone/>
              <a:defRPr/>
            </a:pPr>
            <a:r>
              <a:rPr lang="en-US" sz="2800" b="1" u="sng" spc="600" dirty="0">
                <a:solidFill>
                  <a:schemeClr val="tx1">
                    <a:lumMod val="75000"/>
                    <a:lumOff val="25000"/>
                  </a:schemeClr>
                </a:solidFill>
                <a:latin typeface="Bradley Hand ITC" panose="03070402050302030203" pitchFamily="66" charset="0"/>
              </a:rPr>
              <a:t>CONFLICT OF LAWS</a:t>
            </a:r>
          </a:p>
          <a:p>
            <a:pPr fontAlgn="auto">
              <a:buFont typeface="Wingdings 3" charset="2"/>
              <a:buChar char=""/>
              <a:defRPr/>
            </a:pPr>
            <a:r>
              <a:rPr lang="en-US" dirty="0">
                <a:solidFill>
                  <a:schemeClr val="tx1">
                    <a:lumMod val="75000"/>
                    <a:lumOff val="25000"/>
                  </a:schemeClr>
                </a:solidFill>
              </a:rPr>
              <a:t>Conflict arises when there are differences in the laws of the various jurisdictions</a:t>
            </a:r>
          </a:p>
          <a:p>
            <a:pPr lvl="1" fontAlgn="auto">
              <a:buFont typeface="Wingdings 3" charset="2"/>
              <a:buChar char=""/>
              <a:defRPr/>
            </a:pPr>
            <a:r>
              <a:rPr lang="en-US" dirty="0">
                <a:solidFill>
                  <a:schemeClr val="tx1">
                    <a:lumMod val="75000"/>
                    <a:lumOff val="25000"/>
                  </a:schemeClr>
                </a:solidFill>
              </a:rPr>
              <a:t>Community Property v. Common Law</a:t>
            </a:r>
          </a:p>
          <a:p>
            <a:pPr lvl="1" fontAlgn="auto">
              <a:buFont typeface="Wingdings 3" charset="2"/>
              <a:buChar char=""/>
              <a:defRPr/>
            </a:pPr>
            <a:r>
              <a:rPr lang="en-US" dirty="0">
                <a:solidFill>
                  <a:schemeClr val="tx1">
                    <a:lumMod val="75000"/>
                    <a:lumOff val="25000"/>
                  </a:schemeClr>
                </a:solidFill>
              </a:rPr>
              <a:t>State Estate Tax v. No State Estate Tax</a:t>
            </a:r>
          </a:p>
          <a:p>
            <a:pPr lvl="1" fontAlgn="auto">
              <a:buFont typeface="Wingdings 3" charset="2"/>
              <a:buChar char=""/>
              <a:defRPr/>
            </a:pPr>
            <a:r>
              <a:rPr lang="en-US" dirty="0">
                <a:solidFill>
                  <a:schemeClr val="tx1">
                    <a:lumMod val="75000"/>
                    <a:lumOff val="25000"/>
                  </a:schemeClr>
                </a:solidFill>
              </a:rPr>
              <a:t>State Income Tax v. No State Income Tax</a:t>
            </a:r>
          </a:p>
          <a:p>
            <a:pPr lvl="1" fontAlgn="auto">
              <a:buFont typeface="Wingdings 3" charset="2"/>
              <a:buChar char=""/>
              <a:defRPr/>
            </a:pPr>
            <a:r>
              <a:rPr lang="en-US" dirty="0">
                <a:solidFill>
                  <a:schemeClr val="tx1">
                    <a:lumMod val="75000"/>
                    <a:lumOff val="25000"/>
                  </a:schemeClr>
                </a:solidFill>
              </a:rPr>
              <a:t>Damages for Breaches of Fiduciary Duties</a:t>
            </a:r>
          </a:p>
          <a:p>
            <a:pPr fontAlgn="auto">
              <a:buFont typeface="Wingdings 3" charset="2"/>
              <a:buChar char=""/>
              <a:defRPr/>
            </a:pPr>
            <a:endParaRPr lang="en-US" dirty="0">
              <a:solidFill>
                <a:schemeClr val="tx1">
                  <a:lumMod val="75000"/>
                  <a:lumOff val="25000"/>
                </a:schemeClr>
              </a:solidFill>
            </a:endParaRPr>
          </a:p>
          <a:p>
            <a:pPr fontAlgn="auto">
              <a:buFont typeface="Wingdings 3" charset="2"/>
              <a:buChar char=""/>
              <a:defRPr/>
            </a:pPr>
            <a:endParaRPr lang="en-US" dirty="0">
              <a:solidFill>
                <a:schemeClr val="tx1">
                  <a:lumMod val="75000"/>
                  <a:lumOff val="25000"/>
                </a:schemeClr>
              </a:solidFill>
            </a:endParaRPr>
          </a:p>
        </p:txBody>
      </p:sp>
      <p:pic>
        <p:nvPicPr>
          <p:cNvPr id="24580" name="Picture 2">
            <a:extLst>
              <a:ext uri="{FF2B5EF4-FFF2-40B4-BE49-F238E27FC236}">
                <a16:creationId xmlns:a16="http://schemas.microsoft.com/office/drawing/2014/main" id="{DD88A00B-E90D-497B-965A-7BCD44868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3" y="2408238"/>
            <a:ext cx="47148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28034-A15E-44A6-99D2-63B8E0E8C422}"/>
              </a:ext>
            </a:extLst>
          </p:cNvPr>
          <p:cNvSpPr>
            <a:spLocks noGrp="1"/>
          </p:cNvSpPr>
          <p:nvPr>
            <p:ph idx="1"/>
          </p:nvPr>
        </p:nvSpPr>
        <p:spPr>
          <a:xfrm>
            <a:off x="2589213" y="2133600"/>
            <a:ext cx="8915400" cy="3778250"/>
          </a:xfrm>
        </p:spPr>
        <p:txBody>
          <a:bodyPr rtlCol="0">
            <a:normAutofit/>
          </a:bodyPr>
          <a:lstStyle/>
          <a:p>
            <a:pPr marL="0" indent="0" fontAlgn="auto">
              <a:buFont typeface="Wingdings 3" charset="2"/>
              <a:buNone/>
              <a:defRPr/>
            </a:pPr>
            <a:r>
              <a:rPr lang="en-US" b="1" u="sng" spc="600">
                <a:solidFill>
                  <a:schemeClr val="accent3">
                    <a:lumMod val="75000"/>
                  </a:schemeClr>
                </a:solidFill>
                <a:latin typeface="Bradley Hand ITC" panose="03070402050302030203" pitchFamily="66" charset="0"/>
              </a:rPr>
              <a:t>Electronic Signature</a:t>
            </a:r>
          </a:p>
          <a:p>
            <a:pPr lvl="1" fontAlgn="auto">
              <a:buFont typeface="Wingdings 3" charset="2"/>
              <a:buChar char=""/>
              <a:defRPr/>
            </a:pPr>
            <a:r>
              <a:rPr lang="en-US">
                <a:solidFill>
                  <a:schemeClr val="tx1">
                    <a:lumMod val="75000"/>
                    <a:lumOff val="25000"/>
                  </a:schemeClr>
                </a:solidFill>
              </a:rPr>
              <a:t>What does it mean to “sign”?</a:t>
            </a:r>
          </a:p>
          <a:p>
            <a:pPr lvl="2" fontAlgn="auto">
              <a:buFont typeface="Wingdings 3" charset="2"/>
              <a:buChar char=""/>
              <a:defRPr/>
            </a:pPr>
            <a:r>
              <a:rPr lang="en-US">
                <a:solidFill>
                  <a:schemeClr val="tx1">
                    <a:lumMod val="75000"/>
                    <a:lumOff val="25000"/>
                  </a:schemeClr>
                </a:solidFill>
              </a:rPr>
              <a:t>With present intent to authenticate or adopt a record, to affix or logically associate with the record an electronic symbol, an electronic sound, or process. </a:t>
            </a:r>
          </a:p>
          <a:p>
            <a:pPr lvl="1" fontAlgn="auto">
              <a:buFont typeface="Wingdings 3" charset="2"/>
              <a:buChar char=""/>
              <a:defRPr/>
            </a:pPr>
            <a:r>
              <a:rPr lang="en-US">
                <a:solidFill>
                  <a:schemeClr val="tx1">
                    <a:lumMod val="75000"/>
                    <a:lumOff val="25000"/>
                  </a:schemeClr>
                </a:solidFill>
              </a:rPr>
              <a:t>Examples of Electronic Signatures</a:t>
            </a:r>
          </a:p>
          <a:p>
            <a:pPr lvl="2" fontAlgn="auto">
              <a:buFont typeface="Wingdings 3" charset="2"/>
              <a:buChar char=""/>
              <a:defRPr/>
            </a:pPr>
            <a:r>
              <a:rPr lang="en-US">
                <a:solidFill>
                  <a:schemeClr val="tx1">
                    <a:lumMod val="75000"/>
                    <a:lumOff val="25000"/>
                  </a:schemeClr>
                </a:solidFill>
              </a:rPr>
              <a:t>Typing their name;</a:t>
            </a:r>
          </a:p>
          <a:p>
            <a:pPr lvl="2" fontAlgn="auto">
              <a:buFont typeface="Wingdings 3" charset="2"/>
              <a:buChar char=""/>
              <a:defRPr/>
            </a:pPr>
            <a:r>
              <a:rPr lang="en-US">
                <a:solidFill>
                  <a:schemeClr val="tx1">
                    <a:lumMod val="75000"/>
                    <a:lumOff val="25000"/>
                  </a:schemeClr>
                </a:solidFill>
              </a:rPr>
              <a:t>Signing with a Stylus; or</a:t>
            </a:r>
          </a:p>
          <a:p>
            <a:pPr lvl="2" fontAlgn="auto">
              <a:buFont typeface="Wingdings 3" charset="2"/>
              <a:buChar char=""/>
              <a:defRPr/>
            </a:pPr>
            <a:r>
              <a:rPr lang="en-US">
                <a:solidFill>
                  <a:schemeClr val="tx1">
                    <a:lumMod val="75000"/>
                    <a:lumOff val="25000"/>
                  </a:schemeClr>
                </a:solidFill>
              </a:rPr>
              <a:t>Using an electronic platform such as DocuSign to affix their signature to a record.</a:t>
            </a:r>
          </a:p>
          <a:p>
            <a:pPr fontAlgn="auto">
              <a:buFont typeface="Wingdings 3" charset="2"/>
              <a:buChar char=""/>
              <a:defRPr/>
            </a:pPr>
            <a:endParaRPr lang="en-US">
              <a:solidFill>
                <a:schemeClr val="tx1">
                  <a:lumMod val="75000"/>
                  <a:lumOff val="25000"/>
                </a:schemeClr>
              </a:solidFill>
            </a:endParaRPr>
          </a:p>
        </p:txBody>
      </p:sp>
      <p:sp>
        <p:nvSpPr>
          <p:cNvPr id="6" name="Title 1">
            <a:extLst>
              <a:ext uri="{FF2B5EF4-FFF2-40B4-BE49-F238E27FC236}">
                <a16:creationId xmlns:a16="http://schemas.microsoft.com/office/drawing/2014/main" id="{98BD86DC-46F1-49AC-BC51-B67650F75B0B}"/>
              </a:ext>
            </a:extLst>
          </p:cNvPr>
          <p:cNvSpPr txBox="1"/>
          <p:nvPr/>
        </p:nvSpPr>
        <p:spPr>
          <a:xfrm>
            <a:off x="3144838" y="538163"/>
            <a:ext cx="8610600" cy="1292225"/>
          </a:xfrm>
          <a:prstGeom prst="rect">
            <a:avLst/>
          </a:prstGeom>
        </p:spPr>
        <p:txBody>
          <a:bodyPr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a:t>Electronic Wills Act</a:t>
            </a:r>
            <a:br>
              <a:rPr lang="en-US"/>
            </a:br>
            <a:r>
              <a:rPr lang="en-US" b="1">
                <a:solidFill>
                  <a:schemeClr val="accent5">
                    <a:lumMod val="75000"/>
                  </a:schemeClr>
                </a:solidFill>
                <a:latin typeface="Bradley Hand ITC" panose="03070402050302030203" pitchFamily="66" charset="0"/>
              </a:rPr>
              <a:t>TECHNOLOGY IN ESTATE PLANNING</a:t>
            </a:r>
          </a:p>
        </p:txBody>
      </p:sp>
      <p:cxnSp>
        <p:nvCxnSpPr>
          <p:cNvPr id="7" name="Straight Connector 6">
            <a:extLst>
              <a:ext uri="{FF2B5EF4-FFF2-40B4-BE49-F238E27FC236}">
                <a16:creationId xmlns:a16="http://schemas.microsoft.com/office/drawing/2014/main" id="{29BD3D4C-018F-4FB8-806C-9F4D25DDA8B3}"/>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43D9F-B945-4FD2-BDD9-0A314FC985D1}"/>
              </a:ext>
            </a:extLst>
          </p:cNvPr>
          <p:cNvSpPr>
            <a:spLocks noGrp="1"/>
          </p:cNvSpPr>
          <p:nvPr>
            <p:ph idx="1"/>
          </p:nvPr>
        </p:nvSpPr>
        <p:spPr>
          <a:xfrm>
            <a:off x="2589213" y="2133600"/>
            <a:ext cx="8915400" cy="3778250"/>
          </a:xfrm>
        </p:spPr>
        <p:txBody>
          <a:bodyPr rtlCol="0">
            <a:normAutofit/>
          </a:bodyPr>
          <a:lstStyle/>
          <a:p>
            <a:pPr marL="0" indent="0" fontAlgn="auto">
              <a:buFont typeface="Wingdings 3" charset="2"/>
              <a:buNone/>
              <a:defRPr/>
            </a:pPr>
            <a:r>
              <a:rPr lang="en-US" b="1" u="sng" spc="600" dirty="0">
                <a:solidFill>
                  <a:schemeClr val="accent3">
                    <a:lumMod val="75000"/>
                  </a:schemeClr>
                </a:solidFill>
                <a:latin typeface="Bradley Hand ITC" panose="03070402050302030203" pitchFamily="66" charset="0"/>
              </a:rPr>
              <a:t>Recent Controversies</a:t>
            </a:r>
          </a:p>
          <a:p>
            <a:pPr lvl="1" fontAlgn="auto">
              <a:buFont typeface="Wingdings 3" charset="2"/>
              <a:buChar char=""/>
              <a:defRPr/>
            </a:pPr>
            <a:r>
              <a:rPr lang="en-US" i="1" dirty="0">
                <a:solidFill>
                  <a:schemeClr val="tx1">
                    <a:lumMod val="75000"/>
                    <a:lumOff val="25000"/>
                  </a:schemeClr>
                </a:solidFill>
              </a:rPr>
              <a:t>In re Estate of Kittler</a:t>
            </a:r>
            <a:r>
              <a:rPr lang="en-US" dirty="0">
                <a:solidFill>
                  <a:schemeClr val="tx1">
                    <a:lumMod val="75000"/>
                    <a:lumOff val="25000"/>
                  </a:schemeClr>
                </a:solidFill>
              </a:rPr>
              <a:t>, 303 A.3d 463, 2023 PA Super 180 (2023):</a:t>
            </a:r>
          </a:p>
          <a:p>
            <a:pPr lvl="2" fontAlgn="auto">
              <a:buFont typeface="Wingdings 3" charset="2"/>
              <a:buChar char=""/>
              <a:defRPr/>
            </a:pPr>
            <a:r>
              <a:rPr lang="en-US" dirty="0">
                <a:solidFill>
                  <a:schemeClr val="tx1">
                    <a:lumMod val="75000"/>
                    <a:lumOff val="25000"/>
                  </a:schemeClr>
                </a:solidFill>
              </a:rPr>
              <a:t>Electronic signature on Testator’s purported LWT did not meet requirements for “signature,” and thus, LWT could not be probated</a:t>
            </a:r>
          </a:p>
          <a:p>
            <a:pPr lvl="1" fontAlgn="auto">
              <a:buFont typeface="Wingdings 3" charset="2"/>
              <a:buChar char=""/>
              <a:defRPr/>
            </a:pPr>
            <a:r>
              <a:rPr lang="en-US" i="1" dirty="0">
                <a:solidFill>
                  <a:schemeClr val="tx1">
                    <a:lumMod val="75000"/>
                    <a:lumOff val="25000"/>
                  </a:schemeClr>
                </a:solidFill>
              </a:rPr>
              <a:t>Trotter v. Van </a:t>
            </a:r>
            <a:r>
              <a:rPr lang="en-US" i="1" dirty="0" err="1">
                <a:solidFill>
                  <a:schemeClr val="tx1">
                    <a:lumMod val="75000"/>
                    <a:lumOff val="25000"/>
                  </a:schemeClr>
                </a:solidFill>
              </a:rPr>
              <a:t>Dyck</a:t>
            </a:r>
            <a:r>
              <a:rPr lang="en-US" dirty="0">
                <a:solidFill>
                  <a:schemeClr val="tx1">
                    <a:lumMod val="75000"/>
                    <a:lumOff val="25000"/>
                  </a:schemeClr>
                </a:solidFill>
              </a:rPr>
              <a:t>, 103 Cal. App. 5</a:t>
            </a:r>
            <a:r>
              <a:rPr lang="en-US" baseline="30000" dirty="0">
                <a:solidFill>
                  <a:schemeClr val="tx1">
                    <a:lumMod val="75000"/>
                    <a:lumOff val="25000"/>
                  </a:schemeClr>
                </a:solidFill>
              </a:rPr>
              <a:t>th</a:t>
            </a:r>
            <a:r>
              <a:rPr lang="en-US" dirty="0">
                <a:solidFill>
                  <a:schemeClr val="tx1">
                    <a:lumMod val="75000"/>
                    <a:lumOff val="25000"/>
                  </a:schemeClr>
                </a:solidFill>
              </a:rPr>
              <a:t> 126, 322 Cal.Rptr.3d 622 (2024):</a:t>
            </a:r>
          </a:p>
          <a:p>
            <a:pPr lvl="2" fontAlgn="auto">
              <a:buFont typeface="Wingdings 3" charset="2"/>
              <a:buChar char=""/>
              <a:defRPr/>
            </a:pPr>
            <a:r>
              <a:rPr lang="en-US" i="1" dirty="0">
                <a:solidFill>
                  <a:schemeClr val="tx1">
                    <a:lumMod val="75000"/>
                    <a:lumOff val="25000"/>
                  </a:schemeClr>
                </a:solidFill>
              </a:rPr>
              <a:t>Trustor’s writings on her estate documents (changing beneficiaries) were insufficient to constitute an amendment to the trust;</a:t>
            </a:r>
          </a:p>
          <a:p>
            <a:pPr lvl="2" fontAlgn="auto">
              <a:buFont typeface="Wingdings 3" charset="2"/>
              <a:buChar char=""/>
              <a:defRPr/>
            </a:pPr>
            <a:r>
              <a:rPr lang="en-US" i="1" dirty="0">
                <a:solidFill>
                  <a:schemeClr val="tx1">
                    <a:lumMod val="75000"/>
                    <a:lumOff val="25000"/>
                  </a:schemeClr>
                </a:solidFill>
              </a:rPr>
              <a:t>Writings did not fall within purview of electronic signature provisions of the Uniform Electronics Transaction Act (UETA);</a:t>
            </a:r>
          </a:p>
          <a:p>
            <a:pPr lvl="2" fontAlgn="auto">
              <a:buFont typeface="Wingdings 3" charset="2"/>
              <a:buChar char=""/>
              <a:defRPr/>
            </a:pPr>
            <a:r>
              <a:rPr lang="en-US" i="1" dirty="0">
                <a:solidFill>
                  <a:schemeClr val="tx1">
                    <a:lumMod val="75000"/>
                    <a:lumOff val="25000"/>
                  </a:schemeClr>
                </a:solidFill>
              </a:rPr>
              <a:t>Email did not adequately express intent to make a </a:t>
            </a:r>
            <a:r>
              <a:rPr lang="en-US" i="1" dirty="0" err="1">
                <a:solidFill>
                  <a:schemeClr val="tx1">
                    <a:lumMod val="75000"/>
                    <a:lumOff val="25000"/>
                  </a:schemeClr>
                </a:solidFill>
              </a:rPr>
              <a:t>testamentry</a:t>
            </a:r>
            <a:r>
              <a:rPr lang="en-US" i="1" dirty="0">
                <a:solidFill>
                  <a:schemeClr val="tx1">
                    <a:lumMod val="75000"/>
                    <a:lumOff val="25000"/>
                  </a:schemeClr>
                </a:solidFill>
              </a:rPr>
              <a:t> disposition; and</a:t>
            </a:r>
          </a:p>
          <a:p>
            <a:pPr lvl="2" fontAlgn="auto">
              <a:buFont typeface="Wingdings 3" charset="2"/>
              <a:buChar char=""/>
              <a:defRPr/>
            </a:pPr>
            <a:r>
              <a:rPr lang="en-US" i="1" dirty="0">
                <a:solidFill>
                  <a:schemeClr val="tx1">
                    <a:lumMod val="75000"/>
                    <a:lumOff val="25000"/>
                  </a:schemeClr>
                </a:solidFill>
              </a:rPr>
              <a:t>Questionnaire did not reflect intent to make a disposition of property</a:t>
            </a:r>
          </a:p>
        </p:txBody>
      </p:sp>
      <p:sp>
        <p:nvSpPr>
          <p:cNvPr id="4" name="Title 1">
            <a:extLst>
              <a:ext uri="{FF2B5EF4-FFF2-40B4-BE49-F238E27FC236}">
                <a16:creationId xmlns:a16="http://schemas.microsoft.com/office/drawing/2014/main" id="{013E9879-662D-4645-A140-A89CDF60F1EC}"/>
              </a:ext>
            </a:extLst>
          </p:cNvPr>
          <p:cNvSpPr txBox="1"/>
          <p:nvPr/>
        </p:nvSpPr>
        <p:spPr>
          <a:xfrm>
            <a:off x="3144838" y="538163"/>
            <a:ext cx="8610600" cy="1292225"/>
          </a:xfrm>
          <a:prstGeom prst="rect">
            <a:avLst/>
          </a:prstGeom>
        </p:spPr>
        <p:txBody>
          <a:bodyPr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a:t>Electronic Wills Act</a:t>
            </a:r>
            <a:br>
              <a:rPr lang="en-US"/>
            </a:br>
            <a:r>
              <a:rPr lang="en-US" b="1">
                <a:solidFill>
                  <a:schemeClr val="accent5">
                    <a:lumMod val="75000"/>
                  </a:schemeClr>
                </a:solidFill>
                <a:latin typeface="Bradley Hand ITC" panose="03070402050302030203" pitchFamily="66" charset="0"/>
              </a:rPr>
              <a:t>TECHNOLOGY IN ESTATE PLANNING</a:t>
            </a:r>
          </a:p>
        </p:txBody>
      </p:sp>
      <p:cxnSp>
        <p:nvCxnSpPr>
          <p:cNvPr id="5" name="Straight Connector 4">
            <a:extLst>
              <a:ext uri="{FF2B5EF4-FFF2-40B4-BE49-F238E27FC236}">
                <a16:creationId xmlns:a16="http://schemas.microsoft.com/office/drawing/2014/main" id="{32AC8DF3-21CC-430E-A102-6553954F5CC6}"/>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E67C-8146-484A-98F3-5A759ED86FCC}"/>
              </a:ext>
            </a:extLst>
          </p:cNvPr>
          <p:cNvSpPr>
            <a:spLocks noGrp="1"/>
          </p:cNvSpPr>
          <p:nvPr>
            <p:ph type="title"/>
          </p:nvPr>
        </p:nvSpPr>
        <p:spPr>
          <a:xfrm>
            <a:off x="1595438" y="371475"/>
            <a:ext cx="9910762" cy="1220788"/>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algn="r" fontAlgn="auto">
              <a:spcAft>
                <a:spcPts val="0"/>
              </a:spcAft>
              <a:defRPr/>
            </a:pPr>
            <a:r>
              <a:rPr lang="en-US" sz="4000" dirty="0"/>
              <a:t>POWERS OF ATTORNEY</a:t>
            </a:r>
            <a:br>
              <a:rPr lang="en-US" sz="4000" dirty="0"/>
            </a:br>
            <a:r>
              <a:rPr lang="en-US" sz="4000" b="1" dirty="0">
                <a:latin typeface="Bradley Hand ITC" panose="03070402050302030203" pitchFamily="66" charset="0"/>
              </a:rPr>
              <a:t>MANAGING THE AFFAIRS OF OTHERS</a:t>
            </a:r>
          </a:p>
        </p:txBody>
      </p:sp>
      <p:sp>
        <p:nvSpPr>
          <p:cNvPr id="74755" name="Content Placeholder 2">
            <a:extLst>
              <a:ext uri="{FF2B5EF4-FFF2-40B4-BE49-F238E27FC236}">
                <a16:creationId xmlns:a16="http://schemas.microsoft.com/office/drawing/2014/main" id="{A478614C-CC1F-4354-B0FA-A8F9FDEA182F}"/>
              </a:ext>
            </a:extLst>
          </p:cNvPr>
          <p:cNvSpPr>
            <a:spLocks noGrp="1" noChangeArrowheads="1"/>
          </p:cNvSpPr>
          <p:nvPr>
            <p:ph idx="1"/>
          </p:nvPr>
        </p:nvSpPr>
        <p:spPr>
          <a:xfrm>
            <a:off x="2286000" y="1862138"/>
            <a:ext cx="9220200" cy="4356100"/>
          </a:xfrm>
        </p:spPr>
        <p:txBody>
          <a:bodyPr/>
          <a:lstStyle/>
          <a:p>
            <a:r>
              <a:rPr lang="en-US" altLang="en-US"/>
              <a:t>Attorneys-in-fact owe fiduciary duties to their principals.  </a:t>
            </a:r>
          </a:p>
          <a:p>
            <a:r>
              <a:rPr lang="en-US" altLang="en-US"/>
              <a:t>More and more abuses of those duties by agents is leading to more and more litigation</a:t>
            </a:r>
          </a:p>
          <a:p>
            <a:r>
              <a:rPr lang="en-US" altLang="en-US" i="1"/>
              <a:t>Pool-O’Connor v. Guadarrama</a:t>
            </a:r>
            <a:r>
              <a:rPr lang="en-US" altLang="en-US"/>
              <a:t> (2023) 90 Cal.App.5th 1014</a:t>
            </a:r>
          </a:p>
          <a:p>
            <a:pPr lvl="1"/>
            <a:r>
              <a:rPr lang="en-US" altLang="en-US"/>
              <a:t>Beneficiary of decedent’s trust successfully prosecuted a surcharge claim against successor trustee, who also served as attorney-in-fact, for improperly handling decedent’s finances.</a:t>
            </a:r>
          </a:p>
          <a:p>
            <a:pPr lvl="1"/>
            <a:r>
              <a:rPr lang="en-US" altLang="en-US"/>
              <a:t> Attorney-in-fact’s conduct consisted of withdrawing funds from principal’s joint account, depositing principal’s funds into joint account and unilaterally gifting principal’s funds to attorney-in-fact.</a:t>
            </a:r>
          </a:p>
          <a:p>
            <a:pPr lvl="1"/>
            <a:r>
              <a:rPr lang="en-US" altLang="en-US"/>
              <a:t>The Court reviewed each instance of attorney-in-fact’s misconduct and analyzed the applicable duty under the Probate Code for each act to find that the attorney-in-fact significantly breached his fiduciary duties to the decedent. </a:t>
            </a:r>
          </a:p>
        </p:txBody>
      </p:sp>
      <p:cxnSp>
        <p:nvCxnSpPr>
          <p:cNvPr id="4" name="Straight Connector 3">
            <a:extLst>
              <a:ext uri="{FF2B5EF4-FFF2-40B4-BE49-F238E27FC236}">
                <a16:creationId xmlns:a16="http://schemas.microsoft.com/office/drawing/2014/main" id="{EFCA19F3-3D1E-4E2C-AC22-AE71B40DDAAC}"/>
              </a:ext>
            </a:extLst>
          </p:cNvPr>
          <p:cNvCxnSpPr>
            <a:cxnSpLocks/>
          </p:cNvCxnSpPr>
          <p:nvPr/>
        </p:nvCxnSpPr>
        <p:spPr>
          <a:xfrm>
            <a:off x="1595438" y="1592263"/>
            <a:ext cx="98996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E0686-3A43-4EAF-A533-9FC9AFD72D0A}"/>
              </a:ext>
            </a:extLst>
          </p:cNvPr>
          <p:cNvSpPr>
            <a:spLocks noGrp="1"/>
          </p:cNvSpPr>
          <p:nvPr>
            <p:ph idx="1"/>
          </p:nvPr>
        </p:nvSpPr>
        <p:spPr>
          <a:xfrm>
            <a:off x="2589213" y="1828800"/>
            <a:ext cx="8915400" cy="4752975"/>
          </a:xfrm>
        </p:spPr>
        <p:txBody>
          <a:bodyPr rtlCol="0">
            <a:normAutofit fontScale="92500" lnSpcReduction="20000"/>
          </a:bodyPr>
          <a:lstStyle/>
          <a:p>
            <a:pPr fontAlgn="auto">
              <a:buFont typeface="Wingdings 3" charset="2"/>
              <a:buChar char=""/>
              <a:defRPr/>
            </a:pPr>
            <a:r>
              <a:rPr lang="en-US" dirty="0">
                <a:solidFill>
                  <a:schemeClr val="tx1">
                    <a:lumMod val="75000"/>
                    <a:lumOff val="25000"/>
                  </a:schemeClr>
                </a:solidFill>
              </a:rPr>
              <a:t>Lessons of </a:t>
            </a:r>
            <a:r>
              <a:rPr lang="en-US" b="1" i="1" dirty="0">
                <a:solidFill>
                  <a:schemeClr val="tx1">
                    <a:lumMod val="75000"/>
                    <a:lumOff val="25000"/>
                  </a:schemeClr>
                </a:solidFill>
              </a:rPr>
              <a:t>Pool-O’Connor v. </a:t>
            </a:r>
            <a:r>
              <a:rPr lang="en-US" b="1" i="1" dirty="0" err="1">
                <a:solidFill>
                  <a:schemeClr val="tx1">
                    <a:lumMod val="75000"/>
                    <a:lumOff val="25000"/>
                  </a:schemeClr>
                </a:solidFill>
              </a:rPr>
              <a:t>Guadarrama</a:t>
            </a:r>
            <a:r>
              <a:rPr lang="en-US" b="1" dirty="0">
                <a:solidFill>
                  <a:schemeClr val="tx1">
                    <a:lumMod val="75000"/>
                    <a:lumOff val="25000"/>
                  </a:schemeClr>
                </a:solidFill>
              </a:rPr>
              <a:t> </a:t>
            </a:r>
            <a:r>
              <a:rPr lang="en-US" dirty="0">
                <a:solidFill>
                  <a:schemeClr val="tx1">
                    <a:lumMod val="75000"/>
                    <a:lumOff val="25000"/>
                  </a:schemeClr>
                </a:solidFill>
              </a:rPr>
              <a:t>(2023) 90 Cal.App.5th 1014:</a:t>
            </a:r>
          </a:p>
          <a:p>
            <a:pPr lvl="1" fontAlgn="auto">
              <a:buFont typeface="Wingdings 3" charset="2"/>
              <a:buChar char=""/>
              <a:defRPr/>
            </a:pPr>
            <a:r>
              <a:rPr lang="en-US" dirty="0">
                <a:solidFill>
                  <a:schemeClr val="tx1">
                    <a:lumMod val="75000"/>
                    <a:lumOff val="25000"/>
                  </a:schemeClr>
                </a:solidFill>
              </a:rPr>
              <a:t>Instructions/wishes of a principal must be in writing</a:t>
            </a:r>
          </a:p>
          <a:p>
            <a:pPr lvl="2" fontAlgn="auto">
              <a:buFont typeface="Wingdings 3" charset="2"/>
              <a:buChar char=""/>
              <a:defRPr/>
            </a:pPr>
            <a:r>
              <a:rPr lang="en-US" b="1" i="1" dirty="0">
                <a:solidFill>
                  <a:schemeClr val="tx1">
                    <a:lumMod val="75000"/>
                    <a:lumOff val="25000"/>
                  </a:schemeClr>
                </a:solidFill>
              </a:rPr>
              <a:t>Estate of Huston</a:t>
            </a:r>
            <a:r>
              <a:rPr lang="en-US" b="1" dirty="0">
                <a:solidFill>
                  <a:schemeClr val="tx1">
                    <a:lumMod val="75000"/>
                    <a:lumOff val="25000"/>
                  </a:schemeClr>
                </a:solidFill>
              </a:rPr>
              <a:t> </a:t>
            </a:r>
            <a:r>
              <a:rPr lang="en-US" dirty="0">
                <a:solidFill>
                  <a:schemeClr val="tx1">
                    <a:lumMod val="75000"/>
                    <a:lumOff val="25000"/>
                  </a:schemeClr>
                </a:solidFill>
              </a:rPr>
              <a:t>(1997) 51 Cal.App.4th 1721</a:t>
            </a:r>
          </a:p>
          <a:p>
            <a:pPr lvl="2" fontAlgn="auto">
              <a:buFont typeface="Wingdings 3" charset="2"/>
              <a:buChar char=""/>
              <a:defRPr/>
            </a:pPr>
            <a:r>
              <a:rPr lang="en-US" dirty="0">
                <a:solidFill>
                  <a:schemeClr val="tx1">
                    <a:lumMod val="75000"/>
                    <a:lumOff val="25000"/>
                  </a:schemeClr>
                </a:solidFill>
              </a:rPr>
              <a:t>No matter how much evidence the attorney-in-fact has that the act conformed to the actual intent of the principal, it must be in writing. </a:t>
            </a:r>
          </a:p>
          <a:p>
            <a:pPr lvl="1" fontAlgn="auto">
              <a:buFont typeface="Wingdings 3" charset="2"/>
              <a:buChar char=""/>
              <a:defRPr/>
            </a:pPr>
            <a:r>
              <a:rPr lang="en-US" dirty="0">
                <a:solidFill>
                  <a:schemeClr val="tx1">
                    <a:lumMod val="75000"/>
                    <a:lumOff val="25000"/>
                  </a:schemeClr>
                </a:solidFill>
              </a:rPr>
              <a:t>Authority and powers outlined in the document control</a:t>
            </a:r>
          </a:p>
          <a:p>
            <a:pPr lvl="2" fontAlgn="auto">
              <a:buFont typeface="Wingdings 3" charset="2"/>
              <a:buChar char=""/>
              <a:defRPr/>
            </a:pPr>
            <a:r>
              <a:rPr lang="en-US" b="1" i="1" dirty="0">
                <a:solidFill>
                  <a:schemeClr val="tx1">
                    <a:lumMod val="75000"/>
                    <a:lumOff val="25000"/>
                  </a:schemeClr>
                </a:solidFill>
              </a:rPr>
              <a:t>Schubert v. Reynolds</a:t>
            </a:r>
            <a:r>
              <a:rPr lang="en-US" b="1" dirty="0">
                <a:solidFill>
                  <a:schemeClr val="tx1">
                    <a:lumMod val="75000"/>
                    <a:lumOff val="25000"/>
                  </a:schemeClr>
                </a:solidFill>
              </a:rPr>
              <a:t> </a:t>
            </a:r>
            <a:r>
              <a:rPr lang="en-US" dirty="0">
                <a:solidFill>
                  <a:schemeClr val="tx1">
                    <a:lumMod val="75000"/>
                    <a:lumOff val="25000"/>
                  </a:schemeClr>
                </a:solidFill>
              </a:rPr>
              <a:t>(2002) 95 Cal.App.4th 100</a:t>
            </a:r>
          </a:p>
          <a:p>
            <a:pPr lvl="1" fontAlgn="auto">
              <a:buFont typeface="Wingdings 3" charset="2"/>
              <a:buChar char=""/>
              <a:defRPr/>
            </a:pPr>
            <a:r>
              <a:rPr lang="en-US" dirty="0">
                <a:solidFill>
                  <a:schemeClr val="tx1">
                    <a:lumMod val="75000"/>
                    <a:lumOff val="25000"/>
                  </a:schemeClr>
                </a:solidFill>
              </a:rPr>
              <a:t>Personal charges of attorney-in-fact are improper</a:t>
            </a:r>
          </a:p>
          <a:p>
            <a:pPr lvl="2" fontAlgn="auto">
              <a:buFont typeface="Wingdings 3" charset="2"/>
              <a:buChar char=""/>
              <a:defRPr/>
            </a:pPr>
            <a:r>
              <a:rPr lang="en-US" b="1" i="1" dirty="0">
                <a:solidFill>
                  <a:schemeClr val="tx1">
                    <a:lumMod val="75000"/>
                    <a:lumOff val="25000"/>
                  </a:schemeClr>
                </a:solidFill>
              </a:rPr>
              <a:t>Cartwright v. </a:t>
            </a:r>
            <a:r>
              <a:rPr lang="en-US" b="1" i="1" dirty="0" err="1">
                <a:solidFill>
                  <a:schemeClr val="tx1">
                    <a:lumMod val="75000"/>
                    <a:lumOff val="25000"/>
                  </a:schemeClr>
                </a:solidFill>
              </a:rPr>
              <a:t>Batner</a:t>
            </a:r>
            <a:r>
              <a:rPr lang="en-US" b="1" dirty="0">
                <a:solidFill>
                  <a:schemeClr val="tx1">
                    <a:lumMod val="75000"/>
                    <a:lumOff val="25000"/>
                  </a:schemeClr>
                </a:solidFill>
              </a:rPr>
              <a:t> </a:t>
            </a:r>
            <a:r>
              <a:rPr lang="en-US" dirty="0">
                <a:solidFill>
                  <a:schemeClr val="tx1">
                    <a:lumMod val="75000"/>
                    <a:lumOff val="25000"/>
                  </a:schemeClr>
                </a:solidFill>
              </a:rPr>
              <a:t>(2014) 15 N.E.3d 401 (Ohio)</a:t>
            </a:r>
          </a:p>
          <a:p>
            <a:pPr fontAlgn="auto">
              <a:buFont typeface="Wingdings 3" charset="2"/>
              <a:buChar char=""/>
              <a:defRPr/>
            </a:pPr>
            <a:r>
              <a:rPr lang="en-US" dirty="0">
                <a:solidFill>
                  <a:schemeClr val="tx1">
                    <a:lumMod val="75000"/>
                    <a:lumOff val="25000"/>
                  </a:schemeClr>
                </a:solidFill>
              </a:rPr>
              <a:t>Does the POA actually contain the authority</a:t>
            </a:r>
          </a:p>
          <a:p>
            <a:pPr lvl="1" fontAlgn="auto">
              <a:buFont typeface="Wingdings 3" charset="2"/>
              <a:buChar char=""/>
              <a:defRPr/>
            </a:pPr>
            <a:r>
              <a:rPr lang="en-US" b="1" i="1" dirty="0">
                <a:solidFill>
                  <a:schemeClr val="tx1">
                    <a:lumMod val="75000"/>
                    <a:lumOff val="25000"/>
                  </a:schemeClr>
                </a:solidFill>
              </a:rPr>
              <a:t>Hutcheson v. Eskaton </a:t>
            </a:r>
            <a:r>
              <a:rPr lang="en-US" b="1" i="1" dirty="0" err="1">
                <a:solidFill>
                  <a:schemeClr val="tx1">
                    <a:lumMod val="75000"/>
                    <a:lumOff val="25000"/>
                  </a:schemeClr>
                </a:solidFill>
              </a:rPr>
              <a:t>Fountainwood</a:t>
            </a:r>
            <a:r>
              <a:rPr lang="en-US" b="1" i="1" dirty="0">
                <a:solidFill>
                  <a:schemeClr val="tx1">
                    <a:lumMod val="75000"/>
                    <a:lumOff val="25000"/>
                  </a:schemeClr>
                </a:solidFill>
              </a:rPr>
              <a:t> Lodge </a:t>
            </a:r>
            <a:r>
              <a:rPr lang="en-US" dirty="0">
                <a:solidFill>
                  <a:schemeClr val="tx1">
                    <a:lumMod val="75000"/>
                    <a:lumOff val="25000"/>
                  </a:schemeClr>
                </a:solidFill>
              </a:rPr>
              <a:t>(2017) 17 Cal.App.5th 937</a:t>
            </a:r>
          </a:p>
          <a:p>
            <a:pPr lvl="2" fontAlgn="auto">
              <a:buFont typeface="Wingdings 3" charset="2"/>
              <a:buChar char=""/>
              <a:defRPr/>
            </a:pPr>
            <a:r>
              <a:rPr lang="en-US" dirty="0">
                <a:solidFill>
                  <a:schemeClr val="tx1">
                    <a:lumMod val="75000"/>
                    <a:lumOff val="25000"/>
                  </a:schemeClr>
                </a:solidFill>
              </a:rPr>
              <a:t>The court concluded that the admission of the principal to the residential care facility was a health care decision and was not authorized by the financial POA or California law for financial POA’s. </a:t>
            </a:r>
          </a:p>
          <a:p>
            <a:pPr lvl="2" fontAlgn="auto">
              <a:buFont typeface="Wingdings 3" charset="2"/>
              <a:buChar char=""/>
              <a:defRPr/>
            </a:pPr>
            <a:r>
              <a:rPr lang="en-US" dirty="0">
                <a:solidFill>
                  <a:schemeClr val="tx1">
                    <a:lumMod val="75000"/>
                    <a:lumOff val="25000"/>
                  </a:schemeClr>
                </a:solidFill>
              </a:rPr>
              <a:t>Case example of nursing home failing to read the POA and the attorney-in-fact acting beyond the rights provided</a:t>
            </a:r>
          </a:p>
          <a:p>
            <a:pPr lvl="2" fontAlgn="auto">
              <a:buFont typeface="Wingdings 3" charset="2"/>
              <a:buChar char=""/>
              <a:defRPr/>
            </a:pPr>
            <a:r>
              <a:rPr lang="en-US" dirty="0">
                <a:solidFill>
                  <a:schemeClr val="tx1">
                    <a:lumMod val="75000"/>
                    <a:lumOff val="25000"/>
                  </a:schemeClr>
                </a:solidFill>
              </a:rPr>
              <a:t>See also </a:t>
            </a:r>
            <a:r>
              <a:rPr lang="en-US" b="1" i="1" dirty="0" err="1">
                <a:solidFill>
                  <a:schemeClr val="tx1">
                    <a:lumMod val="75000"/>
                    <a:lumOff val="25000"/>
                  </a:schemeClr>
                </a:solidFill>
              </a:rPr>
              <a:t>Batlle</a:t>
            </a:r>
            <a:r>
              <a:rPr lang="en-US" b="1" i="1" dirty="0">
                <a:solidFill>
                  <a:schemeClr val="tx1">
                    <a:lumMod val="75000"/>
                    <a:lumOff val="25000"/>
                  </a:schemeClr>
                </a:solidFill>
              </a:rPr>
              <a:t> v. AG Redlands, LLC</a:t>
            </a:r>
            <a:r>
              <a:rPr lang="en-US" b="1" dirty="0">
                <a:solidFill>
                  <a:schemeClr val="tx1">
                    <a:lumMod val="75000"/>
                    <a:lumOff val="25000"/>
                  </a:schemeClr>
                </a:solidFill>
              </a:rPr>
              <a:t> </a:t>
            </a:r>
            <a:r>
              <a:rPr lang="en-US" dirty="0">
                <a:solidFill>
                  <a:schemeClr val="tx1">
                    <a:lumMod val="75000"/>
                    <a:lumOff val="25000"/>
                  </a:schemeClr>
                </a:solidFill>
              </a:rPr>
              <a:t>2024 WL 1693984</a:t>
            </a:r>
          </a:p>
        </p:txBody>
      </p:sp>
      <p:sp>
        <p:nvSpPr>
          <p:cNvPr id="4" name="Title 1">
            <a:extLst>
              <a:ext uri="{FF2B5EF4-FFF2-40B4-BE49-F238E27FC236}">
                <a16:creationId xmlns:a16="http://schemas.microsoft.com/office/drawing/2014/main" id="{1684B45B-C652-4605-9056-21A40E092B9B}"/>
              </a:ext>
            </a:extLst>
          </p:cNvPr>
          <p:cNvSpPr txBox="1">
            <a:spLocks/>
          </p:cNvSpPr>
          <p:nvPr/>
        </p:nvSpPr>
        <p:spPr>
          <a:xfrm>
            <a:off x="1595438" y="371475"/>
            <a:ext cx="9910762" cy="1220788"/>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7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fontAlgn="auto">
              <a:spcAft>
                <a:spcPts val="0"/>
              </a:spcAft>
              <a:defRPr/>
            </a:pPr>
            <a:r>
              <a:rPr lang="en-US" sz="4000" dirty="0"/>
              <a:t>POWERS OF ATTORNEY</a:t>
            </a:r>
            <a:br>
              <a:rPr lang="en-US" sz="4000" dirty="0"/>
            </a:br>
            <a:r>
              <a:rPr lang="en-US" sz="4000" b="1" dirty="0">
                <a:latin typeface="Bradley Hand ITC" panose="03070402050302030203" pitchFamily="66" charset="0"/>
              </a:rPr>
              <a:t>MANAGING THE AFFAIRS OF OTHERS</a:t>
            </a:r>
          </a:p>
        </p:txBody>
      </p:sp>
      <p:cxnSp>
        <p:nvCxnSpPr>
          <p:cNvPr id="5" name="Straight Connector 4">
            <a:extLst>
              <a:ext uri="{FF2B5EF4-FFF2-40B4-BE49-F238E27FC236}">
                <a16:creationId xmlns:a16="http://schemas.microsoft.com/office/drawing/2014/main" id="{78B92723-96AB-487B-9A47-BD2C5D0F6F8E}"/>
              </a:ext>
            </a:extLst>
          </p:cNvPr>
          <p:cNvCxnSpPr>
            <a:cxnSpLocks/>
          </p:cNvCxnSpPr>
          <p:nvPr/>
        </p:nvCxnSpPr>
        <p:spPr>
          <a:xfrm>
            <a:off x="1595438" y="1592263"/>
            <a:ext cx="98996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E819C-B47E-40F6-A9B3-D2278D89BBF4}"/>
              </a:ext>
            </a:extLst>
          </p:cNvPr>
          <p:cNvSpPr>
            <a:spLocks noGrp="1"/>
          </p:cNvSpPr>
          <p:nvPr>
            <p:ph idx="1"/>
          </p:nvPr>
        </p:nvSpPr>
        <p:spPr>
          <a:xfrm>
            <a:off x="2589213" y="2133600"/>
            <a:ext cx="8915400" cy="3778250"/>
          </a:xfrm>
        </p:spPr>
        <p:txBody>
          <a:bodyPr>
            <a:normAutofit/>
          </a:bodyPr>
          <a:lstStyle/>
          <a:p>
            <a:pPr>
              <a:lnSpc>
                <a:spcPct val="90000"/>
              </a:lnSpc>
            </a:pPr>
            <a:r>
              <a:rPr lang="en-US" altLang="en-US" sz="1700"/>
              <a:t>Conservator’s powers:  </a:t>
            </a:r>
          </a:p>
          <a:p>
            <a:pPr lvl="1">
              <a:lnSpc>
                <a:spcPct val="90000"/>
              </a:lnSpc>
            </a:pPr>
            <a:r>
              <a:rPr lang="en-US" altLang="en-US" sz="1500"/>
              <a:t>OR §127.005(c)(5) and Ariz. Rev. Stat. § 14-5503  -  If a conservator is appointed for a principal, the agent shall account to the conservator, rather than to the principal, for so long as the conservatorship lasts. The conservator has the same power that the principal would have to revoke, suspend or terminate all or any part of the power of attorney. </a:t>
            </a:r>
          </a:p>
          <a:p>
            <a:pPr lvl="1">
              <a:lnSpc>
                <a:spcPct val="90000"/>
              </a:lnSpc>
            </a:pPr>
            <a:r>
              <a:rPr lang="en-US" altLang="en-US" sz="1500"/>
              <a:t>This is not the case in CA (Prob. Code §4206) or WA (RCW §11.130.435(4).  The Court must terminate the POA powers, but a conservator can request an accounting. </a:t>
            </a:r>
          </a:p>
          <a:p>
            <a:pPr>
              <a:lnSpc>
                <a:spcPct val="90000"/>
              </a:lnSpc>
            </a:pPr>
            <a:r>
              <a:rPr lang="en-US" altLang="en-US" sz="1700"/>
              <a:t>Agent’s powers relating to trust assets:</a:t>
            </a:r>
          </a:p>
          <a:p>
            <a:pPr lvl="1">
              <a:lnSpc>
                <a:spcPct val="90000"/>
              </a:lnSpc>
            </a:pPr>
            <a:r>
              <a:rPr lang="en-US" altLang="en-US" sz="1500"/>
              <a:t>California Probate Code section 4264 requires a specific grant of authority for the agent to fund, modify or revoke trusts.  Washington Revised Code section 11.125.240(2) allows an agent to make transfers of property to any trust without a specific grant of authority if the transfer benefits the principal alone and does not have dispositive provisions that differ from provisions governing the property.</a:t>
            </a:r>
          </a:p>
          <a:p>
            <a:pPr>
              <a:lnSpc>
                <a:spcPct val="90000"/>
              </a:lnSpc>
            </a:pPr>
            <a:endParaRPr lang="en-US" altLang="en-US" sz="1700"/>
          </a:p>
        </p:txBody>
      </p:sp>
      <p:sp>
        <p:nvSpPr>
          <p:cNvPr id="4" name="Title 1">
            <a:extLst>
              <a:ext uri="{FF2B5EF4-FFF2-40B4-BE49-F238E27FC236}">
                <a16:creationId xmlns:a16="http://schemas.microsoft.com/office/drawing/2014/main" id="{5DFA1744-0451-4E71-A554-87425DE7DFC1}"/>
              </a:ext>
            </a:extLst>
          </p:cNvPr>
          <p:cNvSpPr txBox="1">
            <a:spLocks/>
          </p:cNvSpPr>
          <p:nvPr/>
        </p:nvSpPr>
        <p:spPr>
          <a:xfrm>
            <a:off x="1595438" y="371475"/>
            <a:ext cx="9910762" cy="1220788"/>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7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fontAlgn="auto">
              <a:spcAft>
                <a:spcPts val="0"/>
              </a:spcAft>
              <a:defRPr/>
            </a:pPr>
            <a:r>
              <a:rPr lang="en-US" sz="4000" dirty="0"/>
              <a:t>POWERS OF ATTORNEY</a:t>
            </a:r>
            <a:br>
              <a:rPr lang="en-US" sz="4000" dirty="0"/>
            </a:br>
            <a:r>
              <a:rPr lang="en-US" sz="4000" b="1" dirty="0">
                <a:latin typeface="Bradley Hand ITC" panose="03070402050302030203" pitchFamily="66" charset="0"/>
              </a:rPr>
              <a:t>MANAGING THE AFFAIRS OF OTHERS</a:t>
            </a:r>
          </a:p>
        </p:txBody>
      </p:sp>
      <p:cxnSp>
        <p:nvCxnSpPr>
          <p:cNvPr id="5" name="Straight Connector 4">
            <a:extLst>
              <a:ext uri="{FF2B5EF4-FFF2-40B4-BE49-F238E27FC236}">
                <a16:creationId xmlns:a16="http://schemas.microsoft.com/office/drawing/2014/main" id="{1696696E-5FDB-48B7-8470-A7A61985AC3F}"/>
              </a:ext>
            </a:extLst>
          </p:cNvPr>
          <p:cNvCxnSpPr>
            <a:cxnSpLocks/>
          </p:cNvCxnSpPr>
          <p:nvPr/>
        </p:nvCxnSpPr>
        <p:spPr>
          <a:xfrm>
            <a:off x="1595438" y="1592263"/>
            <a:ext cx="98996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a:ext uri="{FF2B5EF4-FFF2-40B4-BE49-F238E27FC236}">
                <a16:creationId xmlns:a16="http://schemas.microsoft.com/office/drawing/2014/main" id="{F3A091E7-D74A-4F46-97FF-2D113E02D40A}"/>
              </a:ext>
            </a:extLst>
          </p:cNvPr>
          <p:cNvSpPr>
            <a:spLocks noGrp="1" noChangeArrowheads="1"/>
          </p:cNvSpPr>
          <p:nvPr>
            <p:ph idx="1"/>
          </p:nvPr>
        </p:nvSpPr>
        <p:spPr>
          <a:xfrm>
            <a:off x="2589213" y="2133600"/>
            <a:ext cx="8915400" cy="3778250"/>
          </a:xfrm>
        </p:spPr>
        <p:txBody>
          <a:bodyPr/>
          <a:lstStyle/>
          <a:p>
            <a:r>
              <a:rPr lang="en-US" altLang="en-US"/>
              <a:t>Balance between broad authority and remedies for abuse in statutes:</a:t>
            </a:r>
          </a:p>
          <a:p>
            <a:pPr lvl="1"/>
            <a:r>
              <a:rPr lang="en-US" altLang="en-US">
                <a:cs typeface="Times New Roman" panose="02020603050405020304" pitchFamily="18" charset="0"/>
              </a:rPr>
              <a:t>California Probate Code sections 4235 and 4451-4464 and Washington Revised Code section 11.125.250 provide for general grants of authority.</a:t>
            </a:r>
            <a:endParaRPr lang="en-US" altLang="en-US"/>
          </a:p>
          <a:p>
            <a:pPr lvl="1"/>
            <a:r>
              <a:rPr lang="en-US" altLang="en-US"/>
              <a:t>California Probate Code sections 4540 and 4541, Washington Revised Code section 11.125.160, and Arizona Revised Statutes section 14-5506 provide various mechanisms for enforcing the rights of the principal, attorney-in-fact and third parties. </a:t>
            </a:r>
          </a:p>
          <a:p>
            <a:pPr lvl="1"/>
            <a:r>
              <a:rPr lang="en-US" altLang="en-US"/>
              <a:t>California Probate Code section and Washington Revised Code section 11.125.230 provide that the remedies listed in the power of attorney statutes are not exclusive, leaving room for additional enforcement mechanisms.</a:t>
            </a:r>
          </a:p>
          <a:p>
            <a:pPr lvl="1"/>
            <a:endParaRPr lang="en-US" altLang="en-US"/>
          </a:p>
          <a:p>
            <a:endParaRPr lang="en-US" altLang="en-US"/>
          </a:p>
        </p:txBody>
      </p:sp>
      <p:sp>
        <p:nvSpPr>
          <p:cNvPr id="4" name="Title 1">
            <a:extLst>
              <a:ext uri="{FF2B5EF4-FFF2-40B4-BE49-F238E27FC236}">
                <a16:creationId xmlns:a16="http://schemas.microsoft.com/office/drawing/2014/main" id="{F7296AF3-82B0-4697-801C-0B3636117FF4}"/>
              </a:ext>
            </a:extLst>
          </p:cNvPr>
          <p:cNvSpPr txBox="1">
            <a:spLocks/>
          </p:cNvSpPr>
          <p:nvPr/>
        </p:nvSpPr>
        <p:spPr>
          <a:xfrm>
            <a:off x="1595438" y="371475"/>
            <a:ext cx="9910762" cy="1220788"/>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7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fontAlgn="auto">
              <a:spcAft>
                <a:spcPts val="0"/>
              </a:spcAft>
              <a:defRPr/>
            </a:pPr>
            <a:r>
              <a:rPr lang="en-US" sz="4000" dirty="0"/>
              <a:t>POWERS OF ATTORNEY</a:t>
            </a:r>
            <a:br>
              <a:rPr lang="en-US" sz="4000" dirty="0"/>
            </a:br>
            <a:r>
              <a:rPr lang="en-US" sz="4000" b="1" dirty="0">
                <a:latin typeface="Bradley Hand ITC" panose="03070402050302030203" pitchFamily="66" charset="0"/>
              </a:rPr>
              <a:t>MANAGING THE AFFAIRS OF OTHERS</a:t>
            </a:r>
          </a:p>
        </p:txBody>
      </p:sp>
      <p:cxnSp>
        <p:nvCxnSpPr>
          <p:cNvPr id="5" name="Straight Connector 4">
            <a:extLst>
              <a:ext uri="{FF2B5EF4-FFF2-40B4-BE49-F238E27FC236}">
                <a16:creationId xmlns:a16="http://schemas.microsoft.com/office/drawing/2014/main" id="{7D11C130-A323-4E56-8A66-45F533D955CD}"/>
              </a:ext>
            </a:extLst>
          </p:cNvPr>
          <p:cNvCxnSpPr>
            <a:cxnSpLocks/>
          </p:cNvCxnSpPr>
          <p:nvPr/>
        </p:nvCxnSpPr>
        <p:spPr>
          <a:xfrm>
            <a:off x="1595438" y="1592263"/>
            <a:ext cx="98996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7ACC0-126B-4424-AB9F-D96399E79BB3}"/>
              </a:ext>
            </a:extLst>
          </p:cNvPr>
          <p:cNvSpPr>
            <a:spLocks noGrp="1"/>
          </p:cNvSpPr>
          <p:nvPr>
            <p:ph idx="1"/>
          </p:nvPr>
        </p:nvSpPr>
        <p:spPr>
          <a:xfrm>
            <a:off x="2589213" y="2133600"/>
            <a:ext cx="8915400" cy="3778250"/>
          </a:xfrm>
        </p:spPr>
        <p:txBody>
          <a:bodyPr rtlCol="0">
            <a:normAutofit lnSpcReduction="10000"/>
          </a:bodyPr>
          <a:lstStyle/>
          <a:p>
            <a:pPr fontAlgn="auto">
              <a:buFont typeface="Wingdings 3" charset="2"/>
              <a:buChar char=""/>
              <a:defRPr/>
            </a:pPr>
            <a:r>
              <a:rPr lang="en-US" dirty="0">
                <a:solidFill>
                  <a:schemeClr val="tx1">
                    <a:lumMod val="75000"/>
                    <a:lumOff val="25000"/>
                  </a:schemeClr>
                </a:solidFill>
              </a:rPr>
              <a:t>Notice of Irrevocability</a:t>
            </a:r>
          </a:p>
          <a:p>
            <a:pPr fontAlgn="auto">
              <a:buFont typeface="Wingdings 3" charset="2"/>
              <a:buChar char=""/>
              <a:defRPr/>
            </a:pPr>
            <a:r>
              <a:rPr lang="en-US" dirty="0">
                <a:solidFill>
                  <a:schemeClr val="tx1">
                    <a:lumMod val="75000"/>
                    <a:lumOff val="25000"/>
                  </a:schemeClr>
                </a:solidFill>
              </a:rPr>
              <a:t>Accountings</a:t>
            </a:r>
          </a:p>
          <a:p>
            <a:pPr fontAlgn="auto">
              <a:buFont typeface="Wingdings 3" charset="2"/>
              <a:buChar char=""/>
              <a:defRPr/>
            </a:pPr>
            <a:r>
              <a:rPr lang="en-US" dirty="0">
                <a:solidFill>
                  <a:schemeClr val="tx1">
                    <a:lumMod val="75000"/>
                    <a:lumOff val="25000"/>
                  </a:schemeClr>
                </a:solidFill>
              </a:rPr>
              <a:t>Notice of Proposed Action </a:t>
            </a:r>
          </a:p>
          <a:p>
            <a:pPr fontAlgn="auto">
              <a:buFont typeface="Wingdings 3" charset="2"/>
              <a:buChar char=""/>
              <a:defRPr/>
            </a:pPr>
            <a:r>
              <a:rPr lang="en-US" dirty="0">
                <a:solidFill>
                  <a:schemeClr val="tx1">
                    <a:lumMod val="75000"/>
                    <a:lumOff val="25000"/>
                  </a:schemeClr>
                </a:solidFill>
              </a:rPr>
              <a:t>Drafting tips</a:t>
            </a:r>
          </a:p>
          <a:p>
            <a:pPr lvl="1" fontAlgn="auto">
              <a:buFont typeface="Wingdings 3" charset="2"/>
              <a:buChar char=""/>
              <a:defRPr/>
            </a:pPr>
            <a:r>
              <a:rPr lang="en-US" dirty="0">
                <a:solidFill>
                  <a:schemeClr val="tx1">
                    <a:lumMod val="75000"/>
                    <a:lumOff val="25000"/>
                  </a:schemeClr>
                </a:solidFill>
              </a:rPr>
              <a:t>Evaluate your client’s estate planning to determine if any additional powers are desired or needed – such as exercising a power of appointment, amending a trust</a:t>
            </a:r>
          </a:p>
          <a:p>
            <a:pPr lvl="1" fontAlgn="auto">
              <a:buFont typeface="Wingdings 3" charset="2"/>
              <a:buChar char=""/>
              <a:defRPr/>
            </a:pPr>
            <a:r>
              <a:rPr lang="en-US" dirty="0">
                <a:solidFill>
                  <a:schemeClr val="tx1">
                    <a:lumMod val="75000"/>
                    <a:lumOff val="25000"/>
                  </a:schemeClr>
                </a:solidFill>
              </a:rPr>
              <a:t>Talk about disputes among children or others and ways to draft to curb them</a:t>
            </a:r>
          </a:p>
          <a:p>
            <a:pPr lvl="2" fontAlgn="auto">
              <a:buFont typeface="Wingdings 3" charset="2"/>
              <a:buChar char=""/>
              <a:defRPr/>
            </a:pPr>
            <a:r>
              <a:rPr lang="en-US" dirty="0">
                <a:solidFill>
                  <a:schemeClr val="tx1">
                    <a:lumMod val="75000"/>
                    <a:lumOff val="25000"/>
                  </a:schemeClr>
                </a:solidFill>
              </a:rPr>
              <a:t>Challenges about skimming v. theft </a:t>
            </a:r>
          </a:p>
          <a:p>
            <a:pPr lvl="2" fontAlgn="auto">
              <a:buFont typeface="Wingdings 3" charset="2"/>
              <a:buChar char=""/>
              <a:defRPr/>
            </a:pPr>
            <a:r>
              <a:rPr lang="en-US" dirty="0">
                <a:solidFill>
                  <a:schemeClr val="tx1">
                    <a:lumMod val="75000"/>
                    <a:lumOff val="25000"/>
                  </a:schemeClr>
                </a:solidFill>
              </a:rPr>
              <a:t>Equal gifting</a:t>
            </a:r>
          </a:p>
          <a:p>
            <a:pPr lvl="2" fontAlgn="auto">
              <a:buFont typeface="Wingdings 3" charset="2"/>
              <a:buChar char=""/>
              <a:defRPr/>
            </a:pPr>
            <a:r>
              <a:rPr lang="en-US" dirty="0">
                <a:solidFill>
                  <a:schemeClr val="tx1">
                    <a:lumMod val="75000"/>
                    <a:lumOff val="25000"/>
                  </a:schemeClr>
                </a:solidFill>
              </a:rPr>
              <a:t>Special assets with special authority</a:t>
            </a:r>
          </a:p>
          <a:p>
            <a:pPr fontAlgn="auto">
              <a:buFont typeface="Wingdings 3" charset="2"/>
              <a:buChar char=""/>
              <a:defRPr/>
            </a:pP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0AEE15C8-C2BE-4501-B59B-89F2310911A1}"/>
              </a:ext>
            </a:extLst>
          </p:cNvPr>
          <p:cNvSpPr txBox="1">
            <a:spLocks/>
          </p:cNvSpPr>
          <p:nvPr/>
        </p:nvSpPr>
        <p:spPr>
          <a:xfrm>
            <a:off x="1595438" y="371475"/>
            <a:ext cx="9910762" cy="1220788"/>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7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fontAlgn="auto">
              <a:spcAft>
                <a:spcPts val="0"/>
              </a:spcAft>
              <a:defRPr/>
            </a:pPr>
            <a:r>
              <a:rPr lang="en-US" sz="4000" dirty="0"/>
              <a:t>POWERS OF ATTORNEY</a:t>
            </a:r>
            <a:br>
              <a:rPr lang="en-US" sz="4000" dirty="0"/>
            </a:br>
            <a:r>
              <a:rPr lang="en-US" sz="4000" b="1" dirty="0">
                <a:latin typeface="Bradley Hand ITC" panose="03070402050302030203" pitchFamily="66" charset="0"/>
              </a:rPr>
              <a:t>MANAGING THE AFFAIRS OF OTHERS</a:t>
            </a:r>
          </a:p>
        </p:txBody>
      </p:sp>
      <p:cxnSp>
        <p:nvCxnSpPr>
          <p:cNvPr id="5" name="Straight Connector 4">
            <a:extLst>
              <a:ext uri="{FF2B5EF4-FFF2-40B4-BE49-F238E27FC236}">
                <a16:creationId xmlns:a16="http://schemas.microsoft.com/office/drawing/2014/main" id="{8DE587D5-289D-4821-B22F-F328CF7D3290}"/>
              </a:ext>
            </a:extLst>
          </p:cNvPr>
          <p:cNvCxnSpPr>
            <a:cxnSpLocks/>
          </p:cNvCxnSpPr>
          <p:nvPr/>
        </p:nvCxnSpPr>
        <p:spPr>
          <a:xfrm>
            <a:off x="1595438" y="1592263"/>
            <a:ext cx="98996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BE2E-E3DE-4C70-A20C-AE89A3D38018}"/>
              </a:ext>
            </a:extLst>
          </p:cNvPr>
          <p:cNvSpPr>
            <a:spLocks noGrp="1"/>
          </p:cNvSpPr>
          <p:nvPr>
            <p:ph type="title"/>
          </p:nvPr>
        </p:nvSpPr>
        <p:spPr>
          <a:xfrm>
            <a:off x="1603375" y="554038"/>
            <a:ext cx="9901238" cy="785812"/>
          </a:xfrm>
        </p:spPr>
        <p:style>
          <a:lnRef idx="1">
            <a:schemeClr val="accent2"/>
          </a:lnRef>
          <a:fillRef idx="2">
            <a:schemeClr val="accent2"/>
          </a:fillRef>
          <a:effectRef idx="1">
            <a:schemeClr val="accent2"/>
          </a:effectRef>
          <a:fontRef idx="minor">
            <a:schemeClr val="dk1"/>
          </a:fontRef>
        </p:style>
        <p:txBody>
          <a:bodyPr rtlCol="0">
            <a:normAutofit/>
          </a:bodyPr>
          <a:lstStyle/>
          <a:p>
            <a:pPr algn="ctr" fontAlgn="auto">
              <a:spcAft>
                <a:spcPts val="0"/>
              </a:spcAft>
              <a:defRPr/>
            </a:pPr>
            <a:r>
              <a:rPr lang="en-US"/>
              <a:t>SPENDTHRIFT TRUST STATUTES</a:t>
            </a:r>
          </a:p>
        </p:txBody>
      </p:sp>
      <p:sp>
        <p:nvSpPr>
          <p:cNvPr id="8" name="Content Placeholder 7">
            <a:extLst>
              <a:ext uri="{FF2B5EF4-FFF2-40B4-BE49-F238E27FC236}">
                <a16:creationId xmlns:a16="http://schemas.microsoft.com/office/drawing/2014/main" id="{A954D743-98A9-42F2-AA56-7D8B65F3739D}"/>
              </a:ext>
            </a:extLst>
          </p:cNvPr>
          <p:cNvSpPr>
            <a:spLocks noGrp="1"/>
          </p:cNvSpPr>
          <p:nvPr>
            <p:ph idx="1"/>
          </p:nvPr>
        </p:nvSpPr>
        <p:spPr>
          <a:xfrm>
            <a:off x="2589213" y="1511300"/>
            <a:ext cx="8915400" cy="4792663"/>
          </a:xfrm>
        </p:spPr>
        <p:txBody>
          <a:bodyPr rtlCol="0">
            <a:normAutofit lnSpcReduction="10000"/>
          </a:bodyPr>
          <a:lstStyle/>
          <a:p>
            <a:pPr marL="0" indent="0" fontAlgn="auto">
              <a:buFont typeface="Wingdings 3" charset="2"/>
              <a:buNone/>
              <a:defRPr/>
            </a:pPr>
            <a:r>
              <a:rPr lang="en-US" sz="2400" b="1" u="sng" spc="600" dirty="0">
                <a:solidFill>
                  <a:schemeClr val="accent1">
                    <a:lumMod val="75000"/>
                  </a:schemeClr>
                </a:solidFill>
                <a:latin typeface="Bradley Hand ITC" panose="03070402050302030203" pitchFamily="66" charset="0"/>
              </a:rPr>
              <a:t>WHAT IS A SPENDTHRIFT TRUST?</a:t>
            </a:r>
          </a:p>
          <a:p>
            <a:pPr lvl="1" fontAlgn="auto">
              <a:buFont typeface="Wingdings 3" charset="2"/>
              <a:buChar char=""/>
              <a:defRPr/>
            </a:pPr>
            <a:endParaRPr lang="en-US" sz="1800" dirty="0">
              <a:solidFill>
                <a:schemeClr val="tx1">
                  <a:lumMod val="75000"/>
                  <a:lumOff val="25000"/>
                </a:schemeClr>
              </a:solidFill>
            </a:endParaRPr>
          </a:p>
          <a:p>
            <a:pPr lvl="1" fontAlgn="auto">
              <a:buFont typeface="Wingdings 3" charset="2"/>
              <a:buChar char=""/>
              <a:defRPr/>
            </a:pPr>
            <a:r>
              <a:rPr lang="en-US" sz="2000" dirty="0">
                <a:solidFill>
                  <a:schemeClr val="tx1">
                    <a:lumMod val="75000"/>
                    <a:lumOff val="25000"/>
                  </a:schemeClr>
                </a:solidFill>
              </a:rPr>
              <a:t>A trust containing a provision that bars the voluntary or involuntary transfer of a beneficiary’s equitable interest</a:t>
            </a:r>
          </a:p>
          <a:p>
            <a:pPr lvl="1" fontAlgn="auto">
              <a:buFont typeface="Wingdings 3" charset="2"/>
              <a:buChar char=""/>
              <a:defRPr/>
            </a:pPr>
            <a:endParaRPr lang="en-US" sz="2000" dirty="0">
              <a:solidFill>
                <a:schemeClr val="tx1">
                  <a:lumMod val="75000"/>
                  <a:lumOff val="25000"/>
                </a:schemeClr>
              </a:solidFill>
            </a:endParaRPr>
          </a:p>
          <a:p>
            <a:pPr lvl="1" fontAlgn="auto">
              <a:buFont typeface="Wingdings 3" charset="2"/>
              <a:buChar char=""/>
              <a:defRPr/>
            </a:pPr>
            <a:r>
              <a:rPr lang="en-US" sz="2000" dirty="0">
                <a:solidFill>
                  <a:schemeClr val="tx1">
                    <a:lumMod val="75000"/>
                    <a:lumOff val="25000"/>
                  </a:schemeClr>
                </a:solidFill>
              </a:rPr>
              <a:t>The effect of a Spendthrift Trust is to bar the trustee from paying to a creditor of a beneficiary any part of the benefit that is subject to the provision.</a:t>
            </a:r>
          </a:p>
          <a:p>
            <a:pPr lvl="1" fontAlgn="auto">
              <a:buFont typeface="Wingdings 3" charset="2"/>
              <a:buChar char=""/>
              <a:defRPr/>
            </a:pPr>
            <a:endParaRPr lang="en-US" sz="2000" dirty="0">
              <a:solidFill>
                <a:schemeClr val="tx1">
                  <a:lumMod val="75000"/>
                  <a:lumOff val="25000"/>
                </a:schemeClr>
              </a:solidFill>
            </a:endParaRPr>
          </a:p>
          <a:p>
            <a:pPr lvl="2" fontAlgn="auto">
              <a:buFont typeface="Wingdings 3" charset="2"/>
              <a:buChar char=""/>
              <a:defRPr/>
            </a:pPr>
            <a:r>
              <a:rPr lang="en-US" sz="1800" dirty="0">
                <a:solidFill>
                  <a:schemeClr val="tx1">
                    <a:lumMod val="75000"/>
                    <a:lumOff val="25000"/>
                  </a:schemeClr>
                </a:solidFill>
              </a:rPr>
              <a:t>Exceptions:</a:t>
            </a:r>
          </a:p>
          <a:p>
            <a:pPr lvl="3" fontAlgn="auto">
              <a:buFont typeface="Wingdings 3" charset="2"/>
              <a:buChar char=""/>
              <a:defRPr/>
            </a:pPr>
            <a:r>
              <a:rPr lang="en-US" sz="1600" dirty="0">
                <a:solidFill>
                  <a:schemeClr val="tx1">
                    <a:lumMod val="75000"/>
                    <a:lumOff val="25000"/>
                  </a:schemeClr>
                </a:solidFill>
              </a:rPr>
              <a:t>Claims brought by children or former spouses of the trust beneficiary seeking past-due child support or alimony</a:t>
            </a:r>
          </a:p>
          <a:p>
            <a:pPr lvl="3" fontAlgn="auto">
              <a:buFont typeface="Wingdings 3" charset="2"/>
              <a:buChar char=""/>
              <a:defRPr/>
            </a:pPr>
            <a:r>
              <a:rPr lang="en-US" sz="1600" dirty="0">
                <a:solidFill>
                  <a:schemeClr val="tx1">
                    <a:lumMod val="75000"/>
                    <a:lumOff val="25000"/>
                  </a:schemeClr>
                </a:solidFill>
              </a:rPr>
              <a:t>Claims brought by creditors of a beneficiary who also is the Settlor.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27B2569-B2B6-4164-B7BF-B6069FFE7655}"/>
              </a:ext>
            </a:extLst>
          </p:cNvPr>
          <p:cNvGraphicFramePr>
            <a:graphicFrameLocks noGrp="1"/>
          </p:cNvGraphicFramePr>
          <p:nvPr/>
        </p:nvGraphicFramePr>
        <p:xfrm>
          <a:off x="1952625" y="2262188"/>
          <a:ext cx="9923463" cy="4358640"/>
        </p:xfrm>
        <a:graphic>
          <a:graphicData uri="http://schemas.openxmlformats.org/drawingml/2006/table">
            <a:tbl>
              <a:tblPr/>
              <a:tblGrid>
                <a:gridCol w="1917700">
                  <a:extLst>
                    <a:ext uri="{9D8B030D-6E8A-4147-A177-3AD203B41FA5}">
                      <a16:colId xmlns:a16="http://schemas.microsoft.com/office/drawing/2014/main" val="1385736632"/>
                    </a:ext>
                  </a:extLst>
                </a:gridCol>
                <a:gridCol w="2025650">
                  <a:extLst>
                    <a:ext uri="{9D8B030D-6E8A-4147-A177-3AD203B41FA5}">
                      <a16:colId xmlns:a16="http://schemas.microsoft.com/office/drawing/2014/main" val="2917628152"/>
                    </a:ext>
                  </a:extLst>
                </a:gridCol>
                <a:gridCol w="5980113">
                  <a:extLst>
                    <a:ext uri="{9D8B030D-6E8A-4147-A177-3AD203B41FA5}">
                      <a16:colId xmlns:a16="http://schemas.microsoft.com/office/drawing/2014/main" val="3744882884"/>
                    </a:ext>
                  </a:extLst>
                </a:gridCol>
              </a:tblGrid>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Alaska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(self-settled or third-party trust)</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AK St. § 34.40.110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(preempted by </a:t>
                      </a:r>
                      <a:r>
                        <a:rPr kumimoji="0" lang="en-US" altLang="en-US" sz="1100" b="0" i="1" u="sng" strike="noStrike" cap="none" normalizeH="0" baseline="0">
                          <a:ln>
                            <a:noFill/>
                          </a:ln>
                          <a:solidFill>
                            <a:schemeClr val="tx1"/>
                          </a:solidFill>
                          <a:effectLst/>
                          <a:latin typeface="Century Gothic" panose="020B0502020202020204" pitchFamily="34" charset="0"/>
                          <a:cs typeface="Arial" panose="020B0604020202020204" pitchFamily="34" charset="0"/>
                        </a:rPr>
                        <a:t>Toni 1 Trust, by Tangwall v. Wacker</a:t>
                      </a:r>
                      <a:r>
                        <a:rPr kumimoji="0" lang="en-US" altLang="en-US" sz="1100" b="0" i="1"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413 P.3d 1199 (2018) with respect to AK’s exclusive jurisdiction over fraudulent transfer claims against self-settled spendthrift trusts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79374198"/>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Arizona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UTC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Ariz. St § 14-10502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86694885"/>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California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Cal. Prob. Code §§ 15300 – 15309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43669095"/>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Hawaii</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1" u="sng" strike="noStrike" cap="none" normalizeH="0" baseline="0">
                          <a:ln>
                            <a:noFill/>
                          </a:ln>
                          <a:solidFill>
                            <a:schemeClr val="tx1"/>
                          </a:solidFill>
                          <a:effectLst/>
                          <a:latin typeface="Century Gothic" panose="020B0502020202020204" pitchFamily="34" charset="0"/>
                          <a:cs typeface="Arial" panose="020B0604020202020204" pitchFamily="34" charset="0"/>
                        </a:rPr>
                        <a:t>Welsh v. Campbell</a:t>
                      </a: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41 Haw. 106, 1955 W. 8783 (1955).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40369901"/>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Idaho*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(not in Western Region)</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Idaho Code § 15-7-502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1656448"/>
                  </a:ext>
                </a:extLst>
              </a:tr>
              <a:tr h="368300">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Nevada</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(self-settled or third-party trust)</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Nev. Rev. Stat.  § 166.010 et seq.</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4539315"/>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Oregon</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UTC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Or. Rev. Stat. § 130.020(2)(e)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75719856"/>
                  </a:ext>
                </a:extLst>
              </a:tr>
              <a:tr h="371475">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Washington</a:t>
                      </a: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Yes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(third-party trusts only)</a:t>
                      </a:r>
                      <a:endParaRPr kumimoji="0" lang="en-US" altLang="en-US"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cs typeface="Arial" panose="020B0604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cs typeface="Arial" panose="020B0604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cs typeface="Arial" panose="020B0604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Wash. Rev. Code § 6.32.250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32719957"/>
                  </a:ext>
                </a:extLst>
              </a:tr>
            </a:tbl>
          </a:graphicData>
        </a:graphic>
      </p:graphicFrame>
      <p:sp>
        <p:nvSpPr>
          <p:cNvPr id="10" name="Title 1">
            <a:extLst>
              <a:ext uri="{FF2B5EF4-FFF2-40B4-BE49-F238E27FC236}">
                <a16:creationId xmlns:a16="http://schemas.microsoft.com/office/drawing/2014/main" id="{D2DC2598-37C8-483E-9840-FE1C29B8B025}"/>
              </a:ext>
            </a:extLst>
          </p:cNvPr>
          <p:cNvSpPr txBox="1"/>
          <p:nvPr/>
        </p:nvSpPr>
        <p:spPr>
          <a:xfrm>
            <a:off x="3144838" y="538163"/>
            <a:ext cx="8610600" cy="1292225"/>
          </a:xfrm>
          <a:prstGeom prst="rect">
            <a:avLst/>
          </a:prstGeom>
        </p:spPr>
        <p:txBody>
          <a:bodyPr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dirty="0"/>
              <a:t>Spendthrift trusts</a:t>
            </a:r>
            <a:br>
              <a:rPr lang="en-US" dirty="0"/>
            </a:br>
            <a:r>
              <a:rPr lang="en-US" b="1" dirty="0">
                <a:solidFill>
                  <a:schemeClr val="accent5">
                    <a:lumMod val="75000"/>
                  </a:schemeClr>
                </a:solidFill>
                <a:latin typeface="Bradley Hand ITC" panose="03070402050302030203" pitchFamily="66" charset="0"/>
              </a:rPr>
              <a:t>protecting assets for future generations</a:t>
            </a:r>
          </a:p>
        </p:txBody>
      </p:sp>
      <p:cxnSp>
        <p:nvCxnSpPr>
          <p:cNvPr id="11" name="Straight Connector 10">
            <a:extLst>
              <a:ext uri="{FF2B5EF4-FFF2-40B4-BE49-F238E27FC236}">
                <a16:creationId xmlns:a16="http://schemas.microsoft.com/office/drawing/2014/main" id="{ECCD8C3D-94E9-401D-89C7-18CE9A7F7B69}"/>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FD41D91C-DE96-4D7F-AD34-35EBD6E6C5A8}"/>
              </a:ext>
            </a:extLst>
          </p:cNvPr>
          <p:cNvSpPr txBox="1"/>
          <p:nvPr/>
        </p:nvSpPr>
        <p:spPr>
          <a:xfrm>
            <a:off x="857250" y="1892300"/>
            <a:ext cx="10820400" cy="369888"/>
          </a:xfrm>
          <a:prstGeom prst="rect">
            <a:avLst/>
          </a:prstGeom>
          <a:noFill/>
        </p:spPr>
        <p:txBody>
          <a:bodyPr>
            <a:spAutoFit/>
          </a:bodyPr>
          <a:lstStyle/>
          <a:p>
            <a:pPr eaLnBrk="1" fontAlgn="auto" hangingPunct="1">
              <a:spcBef>
                <a:spcPts val="0"/>
              </a:spcBef>
              <a:spcAft>
                <a:spcPts val="0"/>
              </a:spcAft>
              <a:defRPr/>
            </a:pPr>
            <a:r>
              <a:rPr lang="en-US" b="1" u="sng" spc="600" dirty="0">
                <a:solidFill>
                  <a:schemeClr val="accent3">
                    <a:lumMod val="75000"/>
                  </a:schemeClr>
                </a:solidFill>
                <a:latin typeface="Bradley Hand ITC" panose="03070402050302030203" pitchFamily="66" charset="0"/>
                <a:cs typeface="+mn-cs"/>
              </a:rPr>
              <a:t>Western Region* Spendthrift Trust Laws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972FD-8CDA-420B-8E26-B891810E083A}"/>
              </a:ext>
            </a:extLst>
          </p:cNvPr>
          <p:cNvSpPr>
            <a:spLocks noGrp="1"/>
          </p:cNvSpPr>
          <p:nvPr>
            <p:ph idx="1"/>
          </p:nvPr>
        </p:nvSpPr>
        <p:spPr>
          <a:xfrm>
            <a:off x="2600325" y="2165350"/>
            <a:ext cx="8915400" cy="4054475"/>
          </a:xfrm>
        </p:spPr>
        <p:txBody>
          <a:bodyPr rtlCol="0">
            <a:normAutofit/>
          </a:bodyPr>
          <a:lstStyle/>
          <a:p>
            <a:pPr fontAlgn="auto">
              <a:buFont typeface="Wingdings 3" charset="2"/>
              <a:buChar char=""/>
              <a:defRPr/>
            </a:pPr>
            <a:r>
              <a:rPr lang="en-US" sz="2400" b="1" u="sng" spc="600" dirty="0">
                <a:solidFill>
                  <a:schemeClr val="accent1">
                    <a:lumMod val="75000"/>
                  </a:schemeClr>
                </a:solidFill>
                <a:latin typeface="Bradley Hand ITC" panose="03070402050302030203" pitchFamily="66" charset="0"/>
              </a:rPr>
              <a:t>Self Settled Spendthrift Trusts</a:t>
            </a:r>
          </a:p>
          <a:p>
            <a:pPr lvl="1" fontAlgn="auto">
              <a:buFont typeface="Wingdings 3" charset="2"/>
              <a:buChar char=""/>
              <a:defRPr/>
            </a:pPr>
            <a:r>
              <a:rPr lang="en-US" dirty="0">
                <a:solidFill>
                  <a:schemeClr val="tx1">
                    <a:lumMod val="75000"/>
                    <a:lumOff val="25000"/>
                  </a:schemeClr>
                </a:solidFill>
              </a:rPr>
              <a:t>Domestic Asset Protection Trusts (“</a:t>
            </a:r>
            <a:r>
              <a:rPr lang="en-US" b="1" dirty="0">
                <a:solidFill>
                  <a:schemeClr val="tx1">
                    <a:lumMod val="75000"/>
                    <a:lumOff val="25000"/>
                  </a:schemeClr>
                </a:solidFill>
              </a:rPr>
              <a:t>DAPT</a:t>
            </a:r>
            <a:r>
              <a:rPr lang="en-US" dirty="0">
                <a:solidFill>
                  <a:schemeClr val="tx1">
                    <a:lumMod val="75000"/>
                    <a:lumOff val="25000"/>
                  </a:schemeClr>
                </a:solidFill>
              </a:rPr>
              <a:t>”) – irrevocable trust with an independent trustee who has absolute discretion to make distributions to a class of beneficiaries </a:t>
            </a:r>
            <a:r>
              <a:rPr lang="en-US" u="sng" dirty="0">
                <a:solidFill>
                  <a:schemeClr val="tx1">
                    <a:lumMod val="75000"/>
                    <a:lumOff val="25000"/>
                  </a:schemeClr>
                </a:solidFill>
              </a:rPr>
              <a:t>including</a:t>
            </a:r>
            <a:r>
              <a:rPr lang="en-US" dirty="0">
                <a:solidFill>
                  <a:schemeClr val="tx1">
                    <a:lumMod val="75000"/>
                    <a:lumOff val="25000"/>
                  </a:schemeClr>
                </a:solidFill>
              </a:rPr>
              <a:t> the Settlor.</a:t>
            </a:r>
          </a:p>
          <a:p>
            <a:pPr lvl="1" fontAlgn="auto">
              <a:buFont typeface="Wingdings 3" charset="2"/>
              <a:buChar char=""/>
              <a:defRPr/>
            </a:pPr>
            <a:r>
              <a:rPr lang="en-US" dirty="0">
                <a:solidFill>
                  <a:schemeClr val="tx1">
                    <a:lumMod val="75000"/>
                    <a:lumOff val="25000"/>
                  </a:schemeClr>
                </a:solidFill>
              </a:rPr>
              <a:t>Currently, there are 20 states allowing for the formation of a DAPT</a:t>
            </a:r>
          </a:p>
          <a:p>
            <a:pPr lvl="2" fontAlgn="auto">
              <a:buFont typeface="Wingdings 3" charset="2"/>
              <a:buChar char=""/>
              <a:defRPr/>
            </a:pPr>
            <a:r>
              <a:rPr lang="en-US" dirty="0">
                <a:solidFill>
                  <a:schemeClr val="tx1">
                    <a:lumMod val="75000"/>
                    <a:lumOff val="25000"/>
                  </a:schemeClr>
                </a:solidFill>
              </a:rPr>
              <a:t>Western Region States including </a:t>
            </a:r>
            <a:r>
              <a:rPr lang="en-US" b="1" dirty="0">
                <a:solidFill>
                  <a:schemeClr val="tx1">
                    <a:lumMod val="75000"/>
                    <a:lumOff val="25000"/>
                  </a:schemeClr>
                </a:solidFill>
              </a:rPr>
              <a:t>Alaska, Hawaii, and Nevada</a:t>
            </a:r>
          </a:p>
          <a:p>
            <a:pPr lvl="2" fontAlgn="auto">
              <a:buFont typeface="Wingdings 3" charset="2"/>
              <a:buChar char=""/>
              <a:defRPr/>
            </a:pPr>
            <a:r>
              <a:rPr lang="en-US" dirty="0">
                <a:solidFill>
                  <a:schemeClr val="tx1">
                    <a:lumMod val="75000"/>
                    <a:lumOff val="25000"/>
                  </a:schemeClr>
                </a:solidFill>
              </a:rPr>
              <a:t>Arizona, Idaho and Oregon are non-DAPT states with Various Self-Settled Techniques</a:t>
            </a:r>
          </a:p>
          <a:p>
            <a:pPr lvl="1" fontAlgn="auto">
              <a:buFont typeface="Wingdings 3" charset="2"/>
              <a:buChar char=""/>
              <a:defRPr/>
            </a:pPr>
            <a:r>
              <a:rPr lang="en-US" dirty="0">
                <a:solidFill>
                  <a:schemeClr val="tx1">
                    <a:lumMod val="75000"/>
                    <a:lumOff val="25000"/>
                  </a:schemeClr>
                </a:solidFill>
              </a:rPr>
              <a:t>Uniform Voidable Transactions Act</a:t>
            </a:r>
          </a:p>
          <a:p>
            <a:pPr lvl="2" fontAlgn="auto">
              <a:buFont typeface="Wingdings 3" charset="2"/>
              <a:buChar char=""/>
              <a:defRPr/>
            </a:pPr>
            <a:r>
              <a:rPr lang="en-US" dirty="0">
                <a:solidFill>
                  <a:schemeClr val="tx1">
                    <a:lumMod val="75000"/>
                    <a:lumOff val="25000"/>
                  </a:schemeClr>
                </a:solidFill>
              </a:rPr>
              <a:t>Enacted in 22 states</a:t>
            </a:r>
          </a:p>
          <a:p>
            <a:pPr lvl="3" fontAlgn="auto">
              <a:buFont typeface="Wingdings 3" charset="2"/>
              <a:buChar char=""/>
              <a:defRPr/>
            </a:pPr>
            <a:r>
              <a:rPr lang="en-US" dirty="0">
                <a:solidFill>
                  <a:schemeClr val="tx1">
                    <a:lumMod val="75000"/>
                    <a:lumOff val="25000"/>
                  </a:schemeClr>
                </a:solidFill>
              </a:rPr>
              <a:t>Western Region States include California, Idaho, Washington</a:t>
            </a:r>
          </a:p>
          <a:p>
            <a:pPr marL="0" lvl="3" indent="0" fontAlgn="auto">
              <a:buFont typeface="Wingdings 3" charset="2"/>
              <a:buNone/>
              <a:defRPr/>
            </a:pPr>
            <a:r>
              <a:rPr lang="en-US" sz="1050" dirty="0">
                <a:solidFill>
                  <a:schemeClr val="tx1">
                    <a:lumMod val="75000"/>
                    <a:lumOff val="25000"/>
                  </a:schemeClr>
                </a:solidFill>
              </a:rPr>
              <a:t>See, generally, </a:t>
            </a:r>
            <a:r>
              <a:rPr lang="en-US" sz="1050" i="1" dirty="0">
                <a:solidFill>
                  <a:schemeClr val="tx1">
                    <a:lumMod val="75000"/>
                    <a:lumOff val="25000"/>
                  </a:schemeClr>
                </a:solidFill>
              </a:rPr>
              <a:t>Thirteen ACTEC Comparison of the Domestic Asset Protection Trust Statutes </a:t>
            </a:r>
            <a:r>
              <a:rPr lang="en-US" sz="1050" dirty="0">
                <a:solidFill>
                  <a:schemeClr val="tx1">
                    <a:lumMod val="75000"/>
                    <a:lumOff val="25000"/>
                  </a:schemeClr>
                </a:solidFill>
              </a:rPr>
              <a:t>(Aug. 2022); David G. </a:t>
            </a:r>
            <a:r>
              <a:rPr lang="en-US" sz="1050" dirty="0" err="1">
                <a:solidFill>
                  <a:schemeClr val="tx1">
                    <a:lumMod val="75000"/>
                    <a:lumOff val="25000"/>
                  </a:schemeClr>
                </a:solidFill>
              </a:rPr>
              <a:t>Shaftel</a:t>
            </a:r>
            <a:endParaRPr lang="en-US" sz="1050" dirty="0">
              <a:solidFill>
                <a:schemeClr val="tx1">
                  <a:lumMod val="75000"/>
                  <a:lumOff val="25000"/>
                </a:schemeClr>
              </a:solidFill>
            </a:endParaRPr>
          </a:p>
        </p:txBody>
      </p:sp>
      <p:sp>
        <p:nvSpPr>
          <p:cNvPr id="6" name="Title 1">
            <a:extLst>
              <a:ext uri="{FF2B5EF4-FFF2-40B4-BE49-F238E27FC236}">
                <a16:creationId xmlns:a16="http://schemas.microsoft.com/office/drawing/2014/main" id="{D5579549-7EF6-45FE-9578-8632A11BDF77}"/>
              </a:ext>
            </a:extLst>
          </p:cNvPr>
          <p:cNvSpPr txBox="1">
            <a:spLocks/>
          </p:cNvSpPr>
          <p:nvPr/>
        </p:nvSpPr>
        <p:spPr>
          <a:xfrm>
            <a:off x="1676400" y="538163"/>
            <a:ext cx="10079038" cy="1292225"/>
          </a:xfrm>
          <a:prstGeom prst="rect">
            <a:avLst/>
          </a:prstGeom>
        </p:spPr>
        <p:txBody>
          <a:bodyPr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b="1" dirty="0"/>
              <a:t>Self-settled</a:t>
            </a:r>
            <a:r>
              <a:rPr lang="en-US" dirty="0"/>
              <a:t> Spendthrift trusts</a:t>
            </a:r>
            <a:br>
              <a:rPr lang="en-US" dirty="0"/>
            </a:br>
            <a:r>
              <a:rPr lang="en-US" b="1" dirty="0">
                <a:solidFill>
                  <a:schemeClr val="accent5">
                    <a:lumMod val="75000"/>
                  </a:schemeClr>
                </a:solidFill>
                <a:latin typeface="Bradley Hand ITC" panose="03070402050302030203" pitchFamily="66" charset="0"/>
              </a:rPr>
              <a:t>protecting assets for future you</a:t>
            </a:r>
          </a:p>
        </p:txBody>
      </p:sp>
      <p:cxnSp>
        <p:nvCxnSpPr>
          <p:cNvPr id="7" name="Straight Connector 6">
            <a:extLst>
              <a:ext uri="{FF2B5EF4-FFF2-40B4-BE49-F238E27FC236}">
                <a16:creationId xmlns:a16="http://schemas.microsoft.com/office/drawing/2014/main" id="{2713DB8D-D5AB-46F2-A203-F84E5E96F643}"/>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4B498C0-1BF8-42BC-BD18-A200D38C5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2406650"/>
            <a:ext cx="3557587"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44D940-5F22-477E-B691-467504589245}"/>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CONFLICT OF LAWS – </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WHICH LAW CONTROLS?</a:t>
            </a:r>
            <a:endParaRPr lang="en-US" b="1" dirty="0">
              <a:solidFill>
                <a:schemeClr val="accent5">
                  <a:lumMod val="75000"/>
                </a:schemeClr>
              </a:solidFill>
            </a:endParaRPr>
          </a:p>
        </p:txBody>
      </p:sp>
      <p:sp>
        <p:nvSpPr>
          <p:cNvPr id="3" name="Content Placeholder 2">
            <a:extLst>
              <a:ext uri="{FF2B5EF4-FFF2-40B4-BE49-F238E27FC236}">
                <a16:creationId xmlns:a16="http://schemas.microsoft.com/office/drawing/2014/main" id="{1DE8364B-8938-4BF6-B509-EFF2751A27AF}"/>
              </a:ext>
            </a:extLst>
          </p:cNvPr>
          <p:cNvSpPr>
            <a:spLocks noGrp="1"/>
          </p:cNvSpPr>
          <p:nvPr>
            <p:ph idx="1"/>
          </p:nvPr>
        </p:nvSpPr>
        <p:spPr>
          <a:xfrm>
            <a:off x="1839913" y="2063750"/>
            <a:ext cx="6207125" cy="4170363"/>
          </a:xfrm>
        </p:spPr>
        <p:txBody>
          <a:bodyPr rtlCol="0">
            <a:normAutofit/>
          </a:bodyPr>
          <a:lstStyle/>
          <a:p>
            <a:pPr marL="0" indent="0" algn="ctr" fontAlgn="auto">
              <a:buFont typeface="Wingdings 3" charset="2"/>
              <a:buNone/>
              <a:defRPr/>
            </a:pPr>
            <a:r>
              <a:rPr lang="en-US" b="1" u="sng" spc="600" dirty="0">
                <a:solidFill>
                  <a:schemeClr val="accent1">
                    <a:lumMod val="75000"/>
                  </a:schemeClr>
                </a:solidFill>
                <a:latin typeface="Bradley Hand ITC" panose="03070402050302030203" pitchFamily="66" charset="0"/>
              </a:rPr>
              <a:t>Key Terms</a:t>
            </a:r>
          </a:p>
          <a:p>
            <a:pPr lvl="1" fontAlgn="auto">
              <a:buFont typeface="Wingdings 3" charset="2"/>
              <a:buChar char=""/>
              <a:defRPr/>
            </a:pPr>
            <a:r>
              <a:rPr lang="en-US" b="1" dirty="0">
                <a:solidFill>
                  <a:schemeClr val="tx1">
                    <a:lumMod val="75000"/>
                    <a:lumOff val="25000"/>
                  </a:schemeClr>
                </a:solidFill>
              </a:rPr>
              <a:t>Domicile – “There is no place like home!”</a:t>
            </a:r>
          </a:p>
          <a:p>
            <a:pPr lvl="2" fontAlgn="auto">
              <a:buFont typeface="Wingdings 3" charset="2"/>
              <a:buChar char=""/>
              <a:defRPr/>
            </a:pPr>
            <a:r>
              <a:rPr lang="en-US" dirty="0">
                <a:solidFill>
                  <a:schemeClr val="tx1">
                    <a:lumMod val="75000"/>
                    <a:lumOff val="25000"/>
                  </a:schemeClr>
                </a:solidFill>
              </a:rPr>
              <a:t>A place where a person is physically present and that person regards as home</a:t>
            </a:r>
          </a:p>
          <a:p>
            <a:pPr lvl="1" fontAlgn="auto">
              <a:buFont typeface="Wingdings 3" charset="2"/>
              <a:buChar char=""/>
              <a:defRPr/>
            </a:pPr>
            <a:r>
              <a:rPr lang="en-US" b="1" dirty="0">
                <a:solidFill>
                  <a:schemeClr val="tx1">
                    <a:lumMod val="75000"/>
                    <a:lumOff val="25000"/>
                  </a:schemeClr>
                </a:solidFill>
              </a:rPr>
              <a:t>Situs</a:t>
            </a:r>
          </a:p>
          <a:p>
            <a:pPr lvl="2" fontAlgn="auto">
              <a:buFont typeface="Wingdings 3" charset="2"/>
              <a:buChar char=""/>
              <a:defRPr/>
            </a:pPr>
            <a:r>
              <a:rPr lang="en-US" dirty="0">
                <a:solidFill>
                  <a:schemeClr val="tx1">
                    <a:lumMod val="75000"/>
                    <a:lumOff val="25000"/>
                  </a:schemeClr>
                </a:solidFill>
              </a:rPr>
              <a:t>Location or position of something for a legal purpose</a:t>
            </a:r>
          </a:p>
          <a:p>
            <a:pPr lvl="1" fontAlgn="auto">
              <a:buFont typeface="Wingdings 3" charset="2"/>
              <a:buChar char=""/>
              <a:defRPr/>
            </a:pPr>
            <a:r>
              <a:rPr lang="en-US" b="1" dirty="0">
                <a:solidFill>
                  <a:schemeClr val="tx1">
                    <a:lumMod val="75000"/>
                    <a:lumOff val="25000"/>
                  </a:schemeClr>
                </a:solidFill>
              </a:rPr>
              <a:t>Applicable Law</a:t>
            </a:r>
          </a:p>
          <a:p>
            <a:pPr lvl="2" fontAlgn="auto">
              <a:buFont typeface="Wingdings 3" charset="2"/>
              <a:buChar char=""/>
              <a:defRPr/>
            </a:pPr>
            <a:r>
              <a:rPr lang="en-US" dirty="0">
                <a:solidFill>
                  <a:schemeClr val="tx1">
                    <a:lumMod val="75000"/>
                    <a:lumOff val="25000"/>
                  </a:schemeClr>
                </a:solidFill>
              </a:rPr>
              <a:t>Which law (or local law) has the most significant relationship to the issue and the parties.</a:t>
            </a:r>
          </a:p>
        </p:txBody>
      </p:sp>
      <p:cxnSp>
        <p:nvCxnSpPr>
          <p:cNvPr id="5" name="Straight Connector 4">
            <a:extLst>
              <a:ext uri="{FF2B5EF4-FFF2-40B4-BE49-F238E27FC236}">
                <a16:creationId xmlns:a16="http://schemas.microsoft.com/office/drawing/2014/main" id="{642286E6-A30A-489D-AA93-31FB95F65E86}"/>
              </a:ext>
            </a:extLst>
          </p:cNvPr>
          <p:cNvCxnSpPr/>
          <p:nvPr/>
        </p:nvCxnSpPr>
        <p:spPr>
          <a:xfrm>
            <a:off x="488950" y="1976438"/>
            <a:ext cx="113982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8C801-2548-4CB9-B3FD-DAC3643BBF4E}"/>
              </a:ext>
            </a:extLst>
          </p:cNvPr>
          <p:cNvSpPr>
            <a:spLocks noGrp="1"/>
          </p:cNvSpPr>
          <p:nvPr>
            <p:ph idx="1"/>
          </p:nvPr>
        </p:nvSpPr>
        <p:spPr>
          <a:xfrm>
            <a:off x="4583113" y="2133600"/>
            <a:ext cx="6921500" cy="4479925"/>
          </a:xfrm>
        </p:spPr>
        <p:txBody>
          <a:bodyPr>
            <a:normAutofit/>
          </a:bodyPr>
          <a:lstStyle/>
          <a:p>
            <a:pPr marL="0" indent="0">
              <a:lnSpc>
                <a:spcPct val="90000"/>
              </a:lnSpc>
              <a:buFont typeface="Wingdings 3" panose="05040102010807070707" pitchFamily="18" charset="2"/>
              <a:buNone/>
            </a:pPr>
            <a:r>
              <a:rPr lang="en-US" altLang="en-US" sz="2000" b="1" u="sng" dirty="0">
                <a:solidFill>
                  <a:srgbClr val="77623D"/>
                </a:solidFill>
                <a:latin typeface="Bradley Hand ITC" panose="03070402050302030203" pitchFamily="66" charset="0"/>
              </a:rPr>
              <a:t>Attacks on Self-Settled Spendthrift Trusts</a:t>
            </a:r>
          </a:p>
          <a:p>
            <a:pPr marL="0" indent="0">
              <a:lnSpc>
                <a:spcPct val="90000"/>
              </a:lnSpc>
            </a:pPr>
            <a:r>
              <a:rPr lang="en-US" altLang="en-US" sz="1700" dirty="0"/>
              <a:t>Exceptions to Self-Settled Trusts – Public Policy</a:t>
            </a:r>
          </a:p>
          <a:p>
            <a:pPr lvl="1">
              <a:lnSpc>
                <a:spcPct val="90000"/>
              </a:lnSpc>
            </a:pPr>
            <a:r>
              <a:rPr lang="en-US" altLang="en-US" sz="1500" dirty="0"/>
              <a:t>Support for Spouse or Children </a:t>
            </a:r>
          </a:p>
          <a:p>
            <a:pPr lvl="3">
              <a:lnSpc>
                <a:spcPct val="90000"/>
              </a:lnSpc>
            </a:pPr>
            <a:r>
              <a:rPr lang="en-US" altLang="en-US" sz="1100" dirty="0"/>
              <a:t>Legal Obligation v. Debt</a:t>
            </a:r>
          </a:p>
          <a:p>
            <a:pPr lvl="1">
              <a:lnSpc>
                <a:spcPct val="90000"/>
              </a:lnSpc>
            </a:pPr>
            <a:r>
              <a:rPr lang="en-US" altLang="en-US" sz="1500" dirty="0"/>
              <a:t>Provision of “Necessaries” of Life in the form of goods and services</a:t>
            </a:r>
          </a:p>
          <a:p>
            <a:pPr lvl="2">
              <a:lnSpc>
                <a:spcPct val="90000"/>
              </a:lnSpc>
            </a:pPr>
            <a:r>
              <a:rPr lang="en-US" altLang="en-US" sz="1300" dirty="0"/>
              <a:t>Medicaid reimbursements</a:t>
            </a:r>
          </a:p>
          <a:p>
            <a:pPr lvl="2">
              <a:lnSpc>
                <a:spcPct val="90000"/>
              </a:lnSpc>
            </a:pPr>
            <a:r>
              <a:rPr lang="en-US" altLang="en-US" sz="1300" dirty="0"/>
              <a:t>Federal or state claims for income or death taxes or other liabilities</a:t>
            </a:r>
          </a:p>
          <a:p>
            <a:pPr lvl="2">
              <a:lnSpc>
                <a:spcPct val="90000"/>
              </a:lnSpc>
            </a:pPr>
            <a:r>
              <a:rPr lang="en-US" altLang="en-US" sz="1300" dirty="0"/>
              <a:t>Trustee/beneficiary breach of fiduciary duties</a:t>
            </a:r>
          </a:p>
          <a:p>
            <a:pPr lvl="1">
              <a:lnSpc>
                <a:spcPct val="90000"/>
              </a:lnSpc>
            </a:pPr>
            <a:r>
              <a:rPr lang="en-US" altLang="en-US" sz="1500" dirty="0"/>
              <a:t>Jurisdictional Challenges</a:t>
            </a:r>
          </a:p>
          <a:p>
            <a:pPr lvl="2">
              <a:lnSpc>
                <a:spcPct val="90000"/>
              </a:lnSpc>
            </a:pPr>
            <a:r>
              <a:rPr lang="en-US" altLang="en-US" sz="1300" dirty="0"/>
              <a:t>R2d Conflicts of Law § 273 (Settlor chosen jurisdiction) v. §  270 (Strong Public Policy of Settlor’s state of residency)</a:t>
            </a:r>
          </a:p>
          <a:p>
            <a:pPr lvl="1">
              <a:lnSpc>
                <a:spcPct val="90000"/>
              </a:lnSpc>
            </a:pPr>
            <a:r>
              <a:rPr lang="en-US" altLang="en-US" sz="1500" dirty="0"/>
              <a:t>Fraudulent Transfers</a:t>
            </a:r>
          </a:p>
          <a:p>
            <a:pPr lvl="1">
              <a:lnSpc>
                <a:spcPct val="90000"/>
              </a:lnSpc>
            </a:pPr>
            <a:r>
              <a:rPr lang="en-US" altLang="en-US" sz="1500" dirty="0"/>
              <a:t>Estate and Gift Tax Issues</a:t>
            </a:r>
          </a:p>
          <a:p>
            <a:pPr lvl="2">
              <a:lnSpc>
                <a:spcPct val="90000"/>
              </a:lnSpc>
            </a:pPr>
            <a:endParaRPr lang="en-US" altLang="en-US" sz="1300" dirty="0"/>
          </a:p>
          <a:p>
            <a:pPr lvl="2">
              <a:lnSpc>
                <a:spcPct val="90000"/>
              </a:lnSpc>
            </a:pPr>
            <a:endParaRPr lang="en-US" altLang="en-US" sz="1300" dirty="0"/>
          </a:p>
        </p:txBody>
      </p:sp>
      <p:sp>
        <p:nvSpPr>
          <p:cNvPr id="4" name="Title 1">
            <a:extLst>
              <a:ext uri="{FF2B5EF4-FFF2-40B4-BE49-F238E27FC236}">
                <a16:creationId xmlns:a16="http://schemas.microsoft.com/office/drawing/2014/main" id="{9E4D2BC7-EE9C-49D2-94E9-1E98E209B246}"/>
              </a:ext>
            </a:extLst>
          </p:cNvPr>
          <p:cNvSpPr txBox="1"/>
          <p:nvPr/>
        </p:nvSpPr>
        <p:spPr>
          <a:xfrm>
            <a:off x="3144838" y="538163"/>
            <a:ext cx="8610600" cy="1292225"/>
          </a:xfrm>
          <a:prstGeom prst="rect">
            <a:avLst/>
          </a:prstGeom>
        </p:spPr>
        <p:txBody>
          <a:bodyPr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b="1" dirty="0"/>
              <a:t>Self-settled</a:t>
            </a:r>
            <a:r>
              <a:rPr lang="en-US" dirty="0"/>
              <a:t> Spendthrift trusts</a:t>
            </a:r>
            <a:br>
              <a:rPr lang="en-US" dirty="0"/>
            </a:br>
            <a:r>
              <a:rPr lang="en-US" b="1" dirty="0">
                <a:solidFill>
                  <a:schemeClr val="accent5">
                    <a:lumMod val="75000"/>
                  </a:schemeClr>
                </a:solidFill>
                <a:latin typeface="Bradley Hand ITC" panose="03070402050302030203" pitchFamily="66" charset="0"/>
              </a:rPr>
              <a:t>protecting assets for future you</a:t>
            </a:r>
          </a:p>
        </p:txBody>
      </p:sp>
      <p:cxnSp>
        <p:nvCxnSpPr>
          <p:cNvPr id="5" name="Straight Connector 4">
            <a:extLst>
              <a:ext uri="{FF2B5EF4-FFF2-40B4-BE49-F238E27FC236}">
                <a16:creationId xmlns:a16="http://schemas.microsoft.com/office/drawing/2014/main" id="{D54FFC0E-834A-4B5D-86E6-0A6DEDA0DDFA}"/>
              </a:ext>
            </a:extLst>
          </p:cNvPr>
          <p:cNvCxnSpPr/>
          <p:nvPr/>
        </p:nvCxnSpPr>
        <p:spPr>
          <a:xfrm>
            <a:off x="427038" y="1830388"/>
            <a:ext cx="11337925" cy="0"/>
          </a:xfrm>
          <a:prstGeom prst="line">
            <a:avLst/>
          </a:prstGeom>
        </p:spPr>
        <p:style>
          <a:lnRef idx="3">
            <a:schemeClr val="accent1"/>
          </a:lnRef>
          <a:fillRef idx="0">
            <a:schemeClr val="accent1"/>
          </a:fillRef>
          <a:effectRef idx="2">
            <a:schemeClr val="accent1"/>
          </a:effectRef>
          <a:fontRef idx="minor">
            <a:schemeClr val="tx1"/>
          </a:fontRef>
        </p:style>
      </p:cxnSp>
      <p:pic>
        <p:nvPicPr>
          <p:cNvPr id="56325" name="Picture 5" descr="Chess knights head to head">
            <a:extLst>
              <a:ext uri="{FF2B5EF4-FFF2-40B4-BE49-F238E27FC236}">
                <a16:creationId xmlns:a16="http://schemas.microsoft.com/office/drawing/2014/main" id="{F1241E15-0646-4F0D-B83F-E2F4E62FB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2339975"/>
            <a:ext cx="3495675"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FA70-FD62-4BE1-BA43-8BCD59E840DC}"/>
              </a:ext>
            </a:extLst>
          </p:cNvPr>
          <p:cNvSpPr>
            <a:spLocks noGrp="1"/>
          </p:cNvSpPr>
          <p:nvPr>
            <p:ph type="title"/>
          </p:nvPr>
        </p:nvSpPr>
        <p:spPr>
          <a:xfrm>
            <a:off x="1595438" y="639763"/>
            <a:ext cx="9910762" cy="785812"/>
          </a:xfrm>
        </p:spPr>
        <p:style>
          <a:lnRef idx="1">
            <a:schemeClr val="accent6"/>
          </a:lnRef>
          <a:fillRef idx="2">
            <a:schemeClr val="accent6"/>
          </a:fillRef>
          <a:effectRef idx="1">
            <a:schemeClr val="accent6"/>
          </a:effectRef>
          <a:fontRef idx="minor">
            <a:schemeClr val="dk1"/>
          </a:fontRef>
        </p:style>
        <p:txBody>
          <a:bodyPr rtlCol="0">
            <a:normAutofit/>
          </a:bodyPr>
          <a:lstStyle/>
          <a:p>
            <a:pPr algn="ctr" fontAlgn="auto">
              <a:spcAft>
                <a:spcPts val="0"/>
              </a:spcAft>
              <a:defRPr/>
            </a:pPr>
            <a:r>
              <a:rPr lang="en-US" sz="4000" b="1" dirty="0"/>
              <a:t>LOOKING DOWN THE ROAD</a:t>
            </a:r>
          </a:p>
        </p:txBody>
      </p:sp>
      <p:sp>
        <p:nvSpPr>
          <p:cNvPr id="83971" name="Content Placeholder 2">
            <a:extLst>
              <a:ext uri="{FF2B5EF4-FFF2-40B4-BE49-F238E27FC236}">
                <a16:creationId xmlns:a16="http://schemas.microsoft.com/office/drawing/2014/main" id="{5D12ACB9-ED8A-4DA9-9594-FE46DF8D4A2D}"/>
              </a:ext>
            </a:extLst>
          </p:cNvPr>
          <p:cNvSpPr>
            <a:spLocks noGrp="1" noChangeArrowheads="1"/>
          </p:cNvSpPr>
          <p:nvPr>
            <p:ph idx="1"/>
          </p:nvPr>
        </p:nvSpPr>
        <p:spPr>
          <a:xfrm>
            <a:off x="4976813" y="1862138"/>
            <a:ext cx="6529387" cy="4356100"/>
          </a:xfrm>
        </p:spPr>
        <p:txBody>
          <a:bodyPr/>
          <a:lstStyle/>
          <a:p>
            <a:r>
              <a:rPr lang="en-US" altLang="en-US" dirty="0"/>
              <a:t>Electronically executed documents</a:t>
            </a:r>
          </a:p>
          <a:p>
            <a:r>
              <a:rPr lang="en-US" altLang="en-US" dirty="0"/>
              <a:t>Family Trust Company Litigation: </a:t>
            </a:r>
          </a:p>
          <a:p>
            <a:pPr lvl="1"/>
            <a:r>
              <a:rPr lang="en-US" altLang="en-US" dirty="0"/>
              <a:t>Disputes among directors of family trust companies. </a:t>
            </a:r>
          </a:p>
          <a:p>
            <a:pPr lvl="1"/>
            <a:r>
              <a:rPr lang="en-US" altLang="en-US" dirty="0"/>
              <a:t>Intersection between corporate rules/governance of family trust companies in internal workings and fiduciary duties of the family trust company as trustee. </a:t>
            </a:r>
          </a:p>
          <a:p>
            <a:r>
              <a:rPr lang="en-US" altLang="en-US" dirty="0"/>
              <a:t>Uniform Directed Trust Act</a:t>
            </a:r>
          </a:p>
          <a:p>
            <a:pPr lvl="1"/>
            <a:r>
              <a:rPr lang="en-US" altLang="en-US" dirty="0"/>
              <a:t>Enacted in 21 states including: California, Washington, Montana, Utah, Colorado and New Mexico.  </a:t>
            </a:r>
          </a:p>
          <a:p>
            <a:pPr lvl="1"/>
            <a:endParaRPr lang="en-US" altLang="en-US" dirty="0"/>
          </a:p>
          <a:p>
            <a:endParaRPr lang="en-US" altLang="en-US" dirty="0"/>
          </a:p>
        </p:txBody>
      </p:sp>
      <p:pic>
        <p:nvPicPr>
          <p:cNvPr id="83972" name="Picture 4" descr="Roadway headed towards an interesting rock formation">
            <a:extLst>
              <a:ext uri="{FF2B5EF4-FFF2-40B4-BE49-F238E27FC236}">
                <a16:creationId xmlns:a16="http://schemas.microsoft.com/office/drawing/2014/main" id="{CC5F28C2-5BAF-419B-B991-7175DEF8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46288"/>
            <a:ext cx="41433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The End' typed on a typewriter">
            <a:extLst>
              <a:ext uri="{FF2B5EF4-FFF2-40B4-BE49-F238E27FC236}">
                <a16:creationId xmlns:a16="http://schemas.microsoft.com/office/drawing/2014/main" id="{3A2BFF91-46B0-4920-A452-42F0C1751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401638"/>
            <a:ext cx="7264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5D99261-70B0-4575-9246-EF837041E1D4}"/>
              </a:ext>
            </a:extLst>
          </p:cNvPr>
          <p:cNvSpPr/>
          <p:nvPr/>
        </p:nvSpPr>
        <p:spPr>
          <a:xfrm>
            <a:off x="3881190" y="5228666"/>
            <a:ext cx="4259500"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cs typeface="+mn-cs"/>
              </a:rPr>
              <a:t>QUESTIONS?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711AD-DB84-4ED2-84D5-0051869AFCB2}"/>
              </a:ext>
            </a:extLst>
          </p:cNvPr>
          <p:cNvSpPr>
            <a:spLocks noGrp="1"/>
          </p:cNvSpPr>
          <p:nvPr>
            <p:ph idx="1"/>
          </p:nvPr>
        </p:nvSpPr>
        <p:spPr>
          <a:xfrm>
            <a:off x="2589213" y="2133600"/>
            <a:ext cx="8915400" cy="3778250"/>
          </a:xfrm>
        </p:spPr>
        <p:txBody>
          <a:bodyPr rtlCol="0">
            <a:normAutofit/>
          </a:bodyPr>
          <a:lstStyle/>
          <a:p>
            <a:pPr marL="0" indent="0" fontAlgn="auto">
              <a:buFont typeface="Wingdings 3" charset="2"/>
              <a:buNone/>
              <a:defRPr/>
            </a:pPr>
            <a:r>
              <a:rPr lang="en-US" sz="2400" b="1" u="sng" spc="600" dirty="0">
                <a:solidFill>
                  <a:schemeClr val="accent1">
                    <a:lumMod val="75000"/>
                  </a:schemeClr>
                </a:solidFill>
                <a:effectLst>
                  <a:outerShdw blurRad="38100" dist="38100" dir="2700000" algn="tl">
                    <a:srgbClr val="000000">
                      <a:alpha val="43137"/>
                    </a:srgbClr>
                  </a:outerShdw>
                </a:effectLst>
                <a:latin typeface="Bradley Hand ITC" panose="03070402050302030203" pitchFamily="66" charset="0"/>
              </a:rPr>
              <a:t>SITUS</a:t>
            </a:r>
          </a:p>
          <a:p>
            <a:pPr lvl="1" fontAlgn="auto">
              <a:buFont typeface="Wingdings 3" charset="2"/>
              <a:buChar char=""/>
              <a:defRPr/>
            </a:pPr>
            <a:r>
              <a:rPr lang="en-US" dirty="0">
                <a:solidFill>
                  <a:schemeClr val="tx1">
                    <a:lumMod val="75000"/>
                    <a:lumOff val="25000"/>
                  </a:schemeClr>
                </a:solidFill>
              </a:rPr>
              <a:t>Real Property – state where the real property is located;</a:t>
            </a:r>
          </a:p>
          <a:p>
            <a:pPr lvl="1" fontAlgn="auto">
              <a:buFont typeface="Wingdings 3" charset="2"/>
              <a:buChar char=""/>
              <a:defRPr/>
            </a:pPr>
            <a:r>
              <a:rPr lang="en-US" dirty="0">
                <a:solidFill>
                  <a:schemeClr val="tx1">
                    <a:lumMod val="75000"/>
                    <a:lumOff val="25000"/>
                  </a:schemeClr>
                </a:solidFill>
              </a:rPr>
              <a:t>Tangible Personal Property – tied to the owner’s domicile (generally);</a:t>
            </a:r>
          </a:p>
          <a:p>
            <a:pPr lvl="2" fontAlgn="auto">
              <a:buFont typeface="Wingdings 3" charset="2"/>
              <a:buChar char=""/>
              <a:defRPr/>
            </a:pPr>
            <a:r>
              <a:rPr lang="en-US" dirty="0">
                <a:solidFill>
                  <a:schemeClr val="tx1">
                    <a:lumMod val="75000"/>
                    <a:lumOff val="25000"/>
                  </a:schemeClr>
                </a:solidFill>
              </a:rPr>
              <a:t>Moveable v. immoveable</a:t>
            </a:r>
          </a:p>
          <a:p>
            <a:pPr lvl="3" fontAlgn="auto">
              <a:buFont typeface="Wingdings 3" charset="2"/>
              <a:buChar char=""/>
              <a:defRPr/>
            </a:pPr>
            <a:r>
              <a:rPr lang="en-US" dirty="0">
                <a:solidFill>
                  <a:schemeClr val="tx1">
                    <a:lumMod val="75000"/>
                    <a:lumOff val="25000"/>
                  </a:schemeClr>
                </a:solidFill>
              </a:rPr>
              <a:t>Immoveable tangible personal property tied to location of underlying real property</a:t>
            </a:r>
          </a:p>
          <a:p>
            <a:pPr lvl="1" fontAlgn="auto">
              <a:buFont typeface="Wingdings 3" charset="2"/>
              <a:buChar char=""/>
              <a:defRPr/>
            </a:pPr>
            <a:r>
              <a:rPr lang="en-US" dirty="0">
                <a:solidFill>
                  <a:schemeClr val="tx1">
                    <a:lumMod val="75000"/>
                    <a:lumOff val="25000"/>
                  </a:schemeClr>
                </a:solidFill>
              </a:rPr>
              <a:t>Trusts</a:t>
            </a:r>
          </a:p>
          <a:p>
            <a:pPr lvl="2" fontAlgn="auto">
              <a:buFont typeface="Wingdings 3" charset="2"/>
              <a:buChar char=""/>
              <a:defRPr/>
            </a:pPr>
            <a:r>
              <a:rPr lang="en-US" dirty="0">
                <a:solidFill>
                  <a:schemeClr val="tx1">
                    <a:lumMod val="75000"/>
                    <a:lumOff val="25000"/>
                  </a:schemeClr>
                </a:solidFill>
              </a:rPr>
              <a:t>Trust Instrument Designates</a:t>
            </a:r>
          </a:p>
          <a:p>
            <a:pPr lvl="2" fontAlgn="auto">
              <a:buFont typeface="Wingdings 3" charset="2"/>
              <a:buChar char=""/>
              <a:defRPr/>
            </a:pPr>
            <a:r>
              <a:rPr lang="en-US" dirty="0">
                <a:solidFill>
                  <a:schemeClr val="tx1">
                    <a:lumMod val="75000"/>
                    <a:lumOff val="25000"/>
                  </a:schemeClr>
                </a:solidFill>
              </a:rPr>
              <a:t>Trust Instrument is Silent</a:t>
            </a:r>
          </a:p>
          <a:p>
            <a:pPr lvl="2" fontAlgn="auto">
              <a:buFont typeface="Wingdings 3" charset="2"/>
              <a:buChar char=""/>
              <a:defRPr/>
            </a:pPr>
            <a:r>
              <a:rPr lang="en-US" dirty="0">
                <a:solidFill>
                  <a:schemeClr val="tx1">
                    <a:lumMod val="75000"/>
                    <a:lumOff val="25000"/>
                  </a:schemeClr>
                </a:solidFill>
              </a:rPr>
              <a:t>Testamentary v. Inter-vivos</a:t>
            </a:r>
          </a:p>
          <a:p>
            <a:pPr lvl="2" fontAlgn="auto">
              <a:buFont typeface="Wingdings 3" charset="2"/>
              <a:buChar char=""/>
              <a:defRPr/>
            </a:pPr>
            <a:r>
              <a:rPr lang="en-US" dirty="0">
                <a:solidFill>
                  <a:schemeClr val="tx1">
                    <a:lumMod val="75000"/>
                    <a:lumOff val="25000"/>
                  </a:schemeClr>
                </a:solidFill>
              </a:rPr>
              <a:t>Judicial and Non Judicial Proceedings</a:t>
            </a:r>
          </a:p>
          <a:p>
            <a:pPr lvl="1" fontAlgn="auto">
              <a:buFont typeface="Wingdings 3" charset="2"/>
              <a:buChar char=""/>
              <a:defRPr/>
            </a:pPr>
            <a:endParaRPr lang="en-US" b="1" dirty="0">
              <a:solidFill>
                <a:schemeClr val="tx1">
                  <a:lumMod val="75000"/>
                  <a:lumOff val="25000"/>
                </a:schemeClr>
              </a:solidFill>
              <a:latin typeface="Bradley Hand ITC" panose="03070402050302030203" pitchFamily="66" charset="0"/>
            </a:endParaRPr>
          </a:p>
        </p:txBody>
      </p:sp>
      <p:sp>
        <p:nvSpPr>
          <p:cNvPr id="4" name="Title 1">
            <a:extLst>
              <a:ext uri="{FF2B5EF4-FFF2-40B4-BE49-F238E27FC236}">
                <a16:creationId xmlns:a16="http://schemas.microsoft.com/office/drawing/2014/main" id="{9F73D9C8-9A36-439D-B0E4-2F2AEE71B54F}"/>
              </a:ext>
            </a:extLst>
          </p:cNvPr>
          <p:cNvSpPr txBox="1"/>
          <p:nvPr/>
        </p:nvSpPr>
        <p:spPr>
          <a:xfrm>
            <a:off x="2895600" y="682625"/>
            <a:ext cx="86106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dirty="0"/>
              <a:t>Conflict of laws – </a:t>
            </a:r>
            <a:br>
              <a:rPr lang="en-US" dirty="0"/>
            </a:br>
            <a:r>
              <a:rPr lang="en-US" b="1" dirty="0">
                <a:solidFill>
                  <a:schemeClr val="accent5">
                    <a:lumMod val="75000"/>
                  </a:schemeClr>
                </a:solidFill>
                <a:latin typeface="Bradley Hand ITC" panose="03070402050302030203" pitchFamily="66" charset="0"/>
              </a:rPr>
              <a:t>which law controls?</a:t>
            </a:r>
            <a:endParaRPr lang="en-US" b="1" dirty="0">
              <a:solidFill>
                <a:schemeClr val="accent5">
                  <a:lumMod val="75000"/>
                </a:schemeClr>
              </a:solidFill>
            </a:endParaRPr>
          </a:p>
        </p:txBody>
      </p:sp>
      <p:cxnSp>
        <p:nvCxnSpPr>
          <p:cNvPr id="5" name="Straight Connector 4">
            <a:extLst>
              <a:ext uri="{FF2B5EF4-FFF2-40B4-BE49-F238E27FC236}">
                <a16:creationId xmlns:a16="http://schemas.microsoft.com/office/drawing/2014/main" id="{0FAFD11E-79A4-428E-859E-F6DDE062F112}"/>
              </a:ext>
            </a:extLst>
          </p:cNvPr>
          <p:cNvCxnSpPr/>
          <p:nvPr/>
        </p:nvCxnSpPr>
        <p:spPr>
          <a:xfrm>
            <a:off x="488950" y="1976438"/>
            <a:ext cx="1139825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21CB62-B716-4898-A0C2-5ABDD3FD7EEB}"/>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CONFLICT OF LAWS – </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WHICH LAW CONTROLS?</a:t>
            </a:r>
          </a:p>
        </p:txBody>
      </p:sp>
      <p:sp>
        <p:nvSpPr>
          <p:cNvPr id="3" name="Content Placeholder 2">
            <a:extLst>
              <a:ext uri="{FF2B5EF4-FFF2-40B4-BE49-F238E27FC236}">
                <a16:creationId xmlns:a16="http://schemas.microsoft.com/office/drawing/2014/main" id="{439B645A-3DCF-45EC-8ACD-415A06BDD3F8}"/>
              </a:ext>
            </a:extLst>
          </p:cNvPr>
          <p:cNvSpPr>
            <a:spLocks noGrp="1"/>
          </p:cNvSpPr>
          <p:nvPr>
            <p:ph idx="1"/>
          </p:nvPr>
        </p:nvSpPr>
        <p:spPr>
          <a:xfrm>
            <a:off x="2589213" y="2133600"/>
            <a:ext cx="8915400" cy="3778250"/>
          </a:xfrm>
        </p:spPr>
        <p:txBody>
          <a:bodyPr rtlCol="0">
            <a:normAutofit lnSpcReduction="10000"/>
          </a:bodyPr>
          <a:lstStyle/>
          <a:p>
            <a:pPr marL="0" indent="0" fontAlgn="auto">
              <a:buFont typeface="Wingdings 3" charset="2"/>
              <a:buNone/>
              <a:defRPr/>
            </a:pPr>
            <a:r>
              <a:rPr lang="en-US" b="1" u="sng" spc="300" dirty="0">
                <a:solidFill>
                  <a:schemeClr val="accent3">
                    <a:lumMod val="75000"/>
                  </a:schemeClr>
                </a:solidFill>
                <a:latin typeface="Bradley Hand ITC" panose="03070402050302030203" pitchFamily="66" charset="0"/>
              </a:rPr>
              <a:t>APPLICABLE LAW</a:t>
            </a:r>
          </a:p>
          <a:p>
            <a:pPr lvl="1" fontAlgn="auto">
              <a:buFont typeface="Wingdings 3" charset="2"/>
              <a:buChar char=""/>
              <a:defRPr/>
            </a:pPr>
            <a:r>
              <a:rPr lang="en-US" dirty="0">
                <a:solidFill>
                  <a:schemeClr val="tx1">
                    <a:lumMod val="75000"/>
                    <a:lumOff val="25000"/>
                  </a:schemeClr>
                </a:solidFill>
              </a:rPr>
              <a:t>Law – jurisdictions’ rules for determining conflict of laws</a:t>
            </a:r>
          </a:p>
          <a:p>
            <a:pPr lvl="1"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r>
              <a:rPr lang="en-US" dirty="0">
                <a:solidFill>
                  <a:schemeClr val="tx1">
                    <a:lumMod val="75000"/>
                    <a:lumOff val="25000"/>
                  </a:schemeClr>
                </a:solidFill>
              </a:rPr>
              <a:t>Local Law – body of standards, principals and rules that the court of the state will apply in the decision of controversies brought before it.</a:t>
            </a:r>
          </a:p>
          <a:p>
            <a:pPr lvl="1" fontAlgn="auto">
              <a:buFont typeface="Wingdings 3" charset="2"/>
              <a:buChar char=""/>
              <a:defRPr/>
            </a:pPr>
            <a:endParaRPr lang="en-US" dirty="0">
              <a:solidFill>
                <a:schemeClr val="tx1">
                  <a:lumMod val="75000"/>
                  <a:lumOff val="25000"/>
                </a:schemeClr>
              </a:solidFill>
            </a:endParaRPr>
          </a:p>
          <a:p>
            <a:pPr lvl="1" fontAlgn="auto">
              <a:buFont typeface="Wingdings 3" charset="2"/>
              <a:buChar char=""/>
              <a:defRPr/>
            </a:pPr>
            <a:r>
              <a:rPr lang="en-US" dirty="0">
                <a:solidFill>
                  <a:schemeClr val="tx1">
                    <a:lumMod val="75000"/>
                    <a:lumOff val="25000"/>
                  </a:schemeClr>
                </a:solidFill>
              </a:rPr>
              <a:t>Examples:</a:t>
            </a:r>
          </a:p>
          <a:p>
            <a:pPr lvl="2" fontAlgn="auto">
              <a:buFont typeface="Wingdings 3" charset="2"/>
              <a:buChar char=""/>
              <a:defRPr/>
            </a:pPr>
            <a:r>
              <a:rPr lang="en-US" dirty="0">
                <a:solidFill>
                  <a:schemeClr val="tx1">
                    <a:lumMod val="75000"/>
                    <a:lumOff val="25000"/>
                  </a:schemeClr>
                </a:solidFill>
              </a:rPr>
              <a:t>Real Property</a:t>
            </a:r>
          </a:p>
          <a:p>
            <a:pPr lvl="2" fontAlgn="auto">
              <a:buFont typeface="Wingdings 3" charset="2"/>
              <a:buChar char=""/>
              <a:defRPr/>
            </a:pPr>
            <a:r>
              <a:rPr lang="en-US" dirty="0">
                <a:solidFill>
                  <a:schemeClr val="tx1">
                    <a:lumMod val="75000"/>
                    <a:lumOff val="25000"/>
                  </a:schemeClr>
                </a:solidFill>
              </a:rPr>
              <a:t>Tangible Personal Property</a:t>
            </a:r>
          </a:p>
          <a:p>
            <a:pPr lvl="2" fontAlgn="auto">
              <a:buFont typeface="Wingdings 3" charset="2"/>
              <a:buChar char=""/>
              <a:defRPr/>
            </a:pPr>
            <a:r>
              <a:rPr lang="en-US" dirty="0">
                <a:solidFill>
                  <a:schemeClr val="tx1">
                    <a:lumMod val="75000"/>
                    <a:lumOff val="25000"/>
                  </a:schemeClr>
                </a:solidFill>
              </a:rPr>
              <a:t>Marital Property Rights</a:t>
            </a:r>
          </a:p>
          <a:p>
            <a:pPr lvl="3" fontAlgn="auto">
              <a:buFont typeface="Wingdings 3" charset="2"/>
              <a:buChar char=""/>
              <a:defRPr/>
            </a:pPr>
            <a:r>
              <a:rPr lang="en-US" i="1" dirty="0">
                <a:solidFill>
                  <a:schemeClr val="tx1">
                    <a:lumMod val="75000"/>
                    <a:lumOff val="25000"/>
                  </a:schemeClr>
                </a:solidFill>
              </a:rPr>
              <a:t>Seizer v. Sessions, </a:t>
            </a:r>
            <a:r>
              <a:rPr lang="en-US" dirty="0">
                <a:solidFill>
                  <a:schemeClr val="tx1">
                    <a:lumMod val="75000"/>
                    <a:lumOff val="25000"/>
                  </a:schemeClr>
                </a:solidFill>
              </a:rPr>
              <a:t>132 Wn.2d 642, 940 P.2d 261 (1997)</a:t>
            </a:r>
          </a:p>
          <a:p>
            <a:pPr fontAlgn="auto">
              <a:buFont typeface="Wingdings 3" charset="2"/>
              <a:buChar char=""/>
              <a:defRPr/>
            </a:pPr>
            <a:endParaRPr lang="en-US"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E84D8D80-86AB-4CBA-A2CE-72BA2E5F46C4}"/>
              </a:ext>
            </a:extLst>
          </p:cNvPr>
          <p:cNvCxnSpPr/>
          <p:nvPr/>
        </p:nvCxnSpPr>
        <p:spPr>
          <a:xfrm>
            <a:off x="488950" y="197643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2B0F-3C91-4612-B697-F6D848A2E1F7}"/>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CONFLICT OF LAWS – </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WHICH LAW CONTROLS?</a:t>
            </a:r>
          </a:p>
        </p:txBody>
      </p:sp>
      <p:sp>
        <p:nvSpPr>
          <p:cNvPr id="3" name="Content Placeholder 2">
            <a:extLst>
              <a:ext uri="{FF2B5EF4-FFF2-40B4-BE49-F238E27FC236}">
                <a16:creationId xmlns:a16="http://schemas.microsoft.com/office/drawing/2014/main" id="{38E8210A-87DA-4B4B-9135-48AF122A73FF}"/>
              </a:ext>
            </a:extLst>
          </p:cNvPr>
          <p:cNvSpPr>
            <a:spLocks noGrp="1"/>
          </p:cNvSpPr>
          <p:nvPr>
            <p:ph idx="1"/>
          </p:nvPr>
        </p:nvSpPr>
        <p:spPr>
          <a:xfrm>
            <a:off x="2200275" y="2133600"/>
            <a:ext cx="9304338" cy="3778250"/>
          </a:xfrm>
        </p:spPr>
        <p:txBody>
          <a:bodyPr>
            <a:normAutofit/>
          </a:bodyPr>
          <a:lstStyle/>
          <a:p>
            <a:pPr marL="0" indent="0">
              <a:lnSpc>
                <a:spcPct val="80000"/>
              </a:lnSpc>
              <a:buFont typeface="Wingdings 3" panose="05040102010807070707" pitchFamily="18" charset="2"/>
              <a:buNone/>
            </a:pPr>
            <a:r>
              <a:rPr lang="en-US" altLang="en-US" sz="2000" b="1" u="sng" dirty="0">
                <a:solidFill>
                  <a:srgbClr val="77623D"/>
                </a:solidFill>
                <a:latin typeface="Bradley Hand ITC" panose="03070402050302030203" pitchFamily="66" charset="0"/>
              </a:rPr>
              <a:t>APPLICABLE LAW - Most Significant Relationship Test</a:t>
            </a: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The needs of the interstate and international systems,</a:t>
            </a:r>
            <a:endParaRPr lang="en-US" altLang="en-US" sz="1500" dirty="0">
              <a:latin typeface="Times New Roman" panose="02020603050405020304" pitchFamily="18" charset="0"/>
              <a:cs typeface="Calibri" panose="020F0502020204030204" pitchFamily="34" charset="0"/>
            </a:endParaRP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The relevant policies of the forum,</a:t>
            </a:r>
            <a:endParaRPr lang="en-US" altLang="en-US" sz="1500" dirty="0">
              <a:latin typeface="Times New Roman" panose="02020603050405020304" pitchFamily="18" charset="0"/>
              <a:cs typeface="Calibri" panose="020F0502020204030204" pitchFamily="34" charset="0"/>
            </a:endParaRP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The relevant policies of other interested states and the relative interests of those states in the determination of the particular issue,</a:t>
            </a:r>
            <a:endParaRPr lang="en-US" altLang="en-US" sz="1500" dirty="0">
              <a:latin typeface="Times New Roman" panose="02020603050405020304" pitchFamily="18" charset="0"/>
              <a:cs typeface="Calibri" panose="020F0502020204030204" pitchFamily="34" charset="0"/>
            </a:endParaRP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The protection of justified expectations,</a:t>
            </a:r>
            <a:endParaRPr lang="en-US" altLang="en-US" sz="1500" dirty="0">
              <a:latin typeface="Times New Roman" panose="02020603050405020304" pitchFamily="18" charset="0"/>
              <a:cs typeface="Calibri" panose="020F0502020204030204" pitchFamily="34" charset="0"/>
            </a:endParaRP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The basic policies underlying the particular field of law,</a:t>
            </a:r>
            <a:endParaRPr lang="en-US" altLang="en-US" sz="1500" dirty="0">
              <a:latin typeface="Times New Roman" panose="02020603050405020304" pitchFamily="18" charset="0"/>
              <a:cs typeface="Calibri" panose="020F0502020204030204" pitchFamily="34" charset="0"/>
            </a:endParaRP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Certainty, predictability and uniformity of result, and</a:t>
            </a:r>
          </a:p>
          <a:p>
            <a:pPr marL="0" indent="0">
              <a:lnSpc>
                <a:spcPct val="180000"/>
              </a:lnSpc>
              <a:spcBef>
                <a:spcPct val="0"/>
              </a:spcBef>
              <a:buFont typeface="Century Gothic" panose="020B0502020202020204" pitchFamily="34" charset="0"/>
              <a:buAutoNum type="arabicPeriod"/>
            </a:pPr>
            <a:r>
              <a:rPr lang="en-US" altLang="en-US" sz="1500" dirty="0">
                <a:latin typeface="Arial" panose="020B0604020202020204" pitchFamily="34" charset="0"/>
                <a:cs typeface="Calibri" panose="020F0502020204030204" pitchFamily="34" charset="0"/>
              </a:rPr>
              <a:t>Ease in the determination and application of the law to be applied</a:t>
            </a:r>
            <a:endParaRPr lang="en-US" altLang="en-US" sz="1100" dirty="0"/>
          </a:p>
          <a:p>
            <a:pPr marL="0" indent="0">
              <a:lnSpc>
                <a:spcPct val="80000"/>
              </a:lnSpc>
            </a:pPr>
            <a:endParaRPr lang="en-US" altLang="en-US" sz="1100" dirty="0"/>
          </a:p>
        </p:txBody>
      </p:sp>
      <p:cxnSp>
        <p:nvCxnSpPr>
          <p:cNvPr id="4" name="Straight Connector 3">
            <a:extLst>
              <a:ext uri="{FF2B5EF4-FFF2-40B4-BE49-F238E27FC236}">
                <a16:creationId xmlns:a16="http://schemas.microsoft.com/office/drawing/2014/main" id="{B2DA8CA9-D8EC-44DA-9C81-FEDF6FE8F26A}"/>
              </a:ext>
            </a:extLst>
          </p:cNvPr>
          <p:cNvCxnSpPr/>
          <p:nvPr/>
        </p:nvCxnSpPr>
        <p:spPr>
          <a:xfrm>
            <a:off x="488950" y="197643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72294C-0239-40AA-87FE-6CA5EEE07062}"/>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CONFLICT OF LAWS – </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WHICH LAW CONTROLS?</a:t>
            </a:r>
          </a:p>
        </p:txBody>
      </p:sp>
      <p:sp>
        <p:nvSpPr>
          <p:cNvPr id="3" name="Content Placeholder 2">
            <a:extLst>
              <a:ext uri="{FF2B5EF4-FFF2-40B4-BE49-F238E27FC236}">
                <a16:creationId xmlns:a16="http://schemas.microsoft.com/office/drawing/2014/main" id="{49C41C15-B279-4FEA-9D90-256361AB2225}"/>
              </a:ext>
            </a:extLst>
          </p:cNvPr>
          <p:cNvSpPr>
            <a:spLocks noGrp="1"/>
          </p:cNvSpPr>
          <p:nvPr>
            <p:ph idx="1"/>
          </p:nvPr>
        </p:nvSpPr>
        <p:spPr>
          <a:xfrm>
            <a:off x="2589213" y="2133600"/>
            <a:ext cx="8915400" cy="3778250"/>
          </a:xfrm>
        </p:spPr>
        <p:txBody>
          <a:bodyPr rtlCol="0">
            <a:normAutofit/>
          </a:bodyPr>
          <a:lstStyle/>
          <a:p>
            <a:pPr marL="0" indent="0" fontAlgn="auto">
              <a:buFont typeface="Wingdings 3" charset="2"/>
              <a:buNone/>
              <a:defRPr/>
            </a:pPr>
            <a:r>
              <a:rPr lang="en-US" b="1" u="sng" spc="600" dirty="0">
                <a:solidFill>
                  <a:schemeClr val="accent1">
                    <a:lumMod val="75000"/>
                  </a:schemeClr>
                </a:solidFill>
                <a:latin typeface="Bradley Hand ITC" panose="03070402050302030203" pitchFamily="66" charset="0"/>
              </a:rPr>
              <a:t>FULL FAITH AND CREDIT</a:t>
            </a:r>
          </a:p>
          <a:p>
            <a:pPr lvl="1" fontAlgn="auto">
              <a:buFont typeface="Wingdings 3" charset="2"/>
              <a:buChar char=""/>
              <a:defRPr/>
            </a:pPr>
            <a:r>
              <a:rPr lang="en-US" dirty="0">
                <a:solidFill>
                  <a:schemeClr val="tx1">
                    <a:lumMod val="75000"/>
                    <a:lumOff val="25000"/>
                  </a:schemeClr>
                </a:solidFill>
              </a:rPr>
              <a:t>A judgement rendered by a court of one state, if valid, is entitled to recognition in courts of another state</a:t>
            </a:r>
          </a:p>
          <a:p>
            <a:pPr lvl="1" fontAlgn="auto">
              <a:buFont typeface="Wingdings 3" charset="2"/>
              <a:buChar char=""/>
              <a:defRPr/>
            </a:pPr>
            <a:endParaRPr lang="en-US" b="1" dirty="0">
              <a:solidFill>
                <a:schemeClr val="tx1">
                  <a:lumMod val="75000"/>
                  <a:lumOff val="25000"/>
                </a:schemeClr>
              </a:solidFill>
            </a:endParaRPr>
          </a:p>
          <a:p>
            <a:pPr lvl="1" fontAlgn="auto">
              <a:buFont typeface="Wingdings 3" charset="2"/>
              <a:buChar char=""/>
              <a:defRPr/>
            </a:pPr>
            <a:r>
              <a:rPr lang="en-US" b="1" dirty="0">
                <a:solidFill>
                  <a:schemeClr val="tx1">
                    <a:lumMod val="75000"/>
                    <a:lumOff val="25000"/>
                  </a:schemeClr>
                </a:solidFill>
              </a:rPr>
              <a:t>Exception</a:t>
            </a:r>
            <a:r>
              <a:rPr lang="en-US" dirty="0">
                <a:solidFill>
                  <a:schemeClr val="tx1">
                    <a:lumMod val="75000"/>
                    <a:lumOff val="25000"/>
                  </a:schemeClr>
                </a:solidFill>
              </a:rPr>
              <a:t>:</a:t>
            </a:r>
          </a:p>
          <a:p>
            <a:pPr lvl="2" fontAlgn="auto">
              <a:buFont typeface="Wingdings 3" charset="2"/>
              <a:buChar char=""/>
              <a:defRPr/>
            </a:pPr>
            <a:r>
              <a:rPr lang="en-US" dirty="0">
                <a:solidFill>
                  <a:schemeClr val="tx1">
                    <a:lumMod val="75000"/>
                    <a:lumOff val="25000"/>
                  </a:schemeClr>
                </a:solidFill>
              </a:rPr>
              <a:t>A foreign order may be attacked only if the court lacked jurisdiction or constitutional violations were involved </a:t>
            </a:r>
          </a:p>
          <a:p>
            <a:pPr lvl="1" fontAlgn="auto">
              <a:buFont typeface="Wingdings 3" charset="2"/>
              <a:buChar char=""/>
              <a:defRPr/>
            </a:pPr>
            <a:r>
              <a:rPr lang="en-US" b="1" dirty="0">
                <a:solidFill>
                  <a:schemeClr val="tx1">
                    <a:lumMod val="75000"/>
                    <a:lumOff val="25000"/>
                  </a:schemeClr>
                </a:solidFill>
              </a:rPr>
              <a:t>Example</a:t>
            </a:r>
          </a:p>
          <a:p>
            <a:pPr lvl="2" fontAlgn="auto">
              <a:buFont typeface="Wingdings 3" charset="2"/>
              <a:buChar char=""/>
              <a:defRPr/>
            </a:pPr>
            <a:r>
              <a:rPr lang="en-US" dirty="0">
                <a:solidFill>
                  <a:schemeClr val="tx1">
                    <a:lumMod val="75000"/>
                    <a:lumOff val="25000"/>
                  </a:schemeClr>
                </a:solidFill>
              </a:rPr>
              <a:t>The determination of a California Court that decedent was domiciled in California at the time of her death was final and could not be later challenged in a Washington court.</a:t>
            </a:r>
          </a:p>
          <a:p>
            <a:pPr lvl="3" fontAlgn="auto">
              <a:buFont typeface="Wingdings 3" charset="2"/>
              <a:buChar char=""/>
              <a:defRPr/>
            </a:pPr>
            <a:r>
              <a:rPr lang="en-US" i="1" dirty="0">
                <a:solidFill>
                  <a:schemeClr val="tx1">
                    <a:lumMod val="75000"/>
                    <a:lumOff val="25000"/>
                  </a:schemeClr>
                </a:solidFill>
              </a:rPr>
              <a:t>In re Estate of Tolson</a:t>
            </a:r>
            <a:r>
              <a:rPr lang="en-US" dirty="0">
                <a:solidFill>
                  <a:schemeClr val="tx1">
                    <a:lumMod val="75000"/>
                    <a:lumOff val="25000"/>
                  </a:schemeClr>
                </a:solidFill>
              </a:rPr>
              <a:t>, 89 Wn.App.. 21, 947 P.2d 1242 (1997)</a:t>
            </a:r>
          </a:p>
        </p:txBody>
      </p:sp>
      <p:cxnSp>
        <p:nvCxnSpPr>
          <p:cNvPr id="7" name="Straight Connector 6">
            <a:extLst>
              <a:ext uri="{FF2B5EF4-FFF2-40B4-BE49-F238E27FC236}">
                <a16:creationId xmlns:a16="http://schemas.microsoft.com/office/drawing/2014/main" id="{867934FC-E619-40F3-896E-3EED140A787D}"/>
              </a:ext>
            </a:extLst>
          </p:cNvPr>
          <p:cNvCxnSpPr/>
          <p:nvPr/>
        </p:nvCxnSpPr>
        <p:spPr>
          <a:xfrm>
            <a:off x="488950" y="197643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A7D166-55FB-4F1E-9E17-4356B76D9E2E}"/>
              </a:ext>
            </a:extLst>
          </p:cNvPr>
          <p:cNvSpPr>
            <a:spLocks noGrp="1"/>
          </p:cNvSpPr>
          <p:nvPr>
            <p:ph type="title"/>
          </p:nvPr>
        </p:nvSpPr>
        <p:spPr>
          <a:xfrm>
            <a:off x="2592388" y="623888"/>
            <a:ext cx="8912225" cy="1281112"/>
          </a:xfrm>
        </p:spPr>
        <p:txBody>
          <a:bodyPr rtlCol="0">
            <a:normAutofit/>
          </a:bodyPr>
          <a:lstStyle/>
          <a:p>
            <a:pPr algn="r" fontAlgn="auto">
              <a:spcAft>
                <a:spcPts val="0"/>
              </a:spcAft>
              <a:defRPr/>
            </a:pPr>
            <a:r>
              <a:rPr lang="en-US" dirty="0">
                <a:solidFill>
                  <a:schemeClr val="tx1">
                    <a:lumMod val="85000"/>
                    <a:lumOff val="15000"/>
                  </a:schemeClr>
                </a:solidFill>
              </a:rPr>
              <a:t>CONFLICT OF LAWS – </a:t>
            </a:r>
            <a:br>
              <a:rPr lang="en-US" dirty="0">
                <a:solidFill>
                  <a:schemeClr val="tx1">
                    <a:lumMod val="85000"/>
                    <a:lumOff val="15000"/>
                  </a:schemeClr>
                </a:solidFill>
              </a:rPr>
            </a:br>
            <a:r>
              <a:rPr lang="en-US" b="1" dirty="0">
                <a:solidFill>
                  <a:schemeClr val="accent5">
                    <a:lumMod val="75000"/>
                  </a:schemeClr>
                </a:solidFill>
                <a:latin typeface="Bradley Hand ITC" panose="03070402050302030203" pitchFamily="66" charset="0"/>
              </a:rPr>
              <a:t>WHICH LAW CONTROLS?</a:t>
            </a:r>
          </a:p>
        </p:txBody>
      </p:sp>
      <p:sp>
        <p:nvSpPr>
          <p:cNvPr id="3" name="Content Placeholder 2">
            <a:extLst>
              <a:ext uri="{FF2B5EF4-FFF2-40B4-BE49-F238E27FC236}">
                <a16:creationId xmlns:a16="http://schemas.microsoft.com/office/drawing/2014/main" id="{BFBF4CAB-F787-4BD8-9BD0-100FFE0C782B}"/>
              </a:ext>
            </a:extLst>
          </p:cNvPr>
          <p:cNvSpPr>
            <a:spLocks noGrp="1"/>
          </p:cNvSpPr>
          <p:nvPr>
            <p:ph idx="1"/>
          </p:nvPr>
        </p:nvSpPr>
        <p:spPr>
          <a:xfrm>
            <a:off x="2589213" y="2133600"/>
            <a:ext cx="8915400" cy="3778250"/>
          </a:xfrm>
        </p:spPr>
        <p:txBody>
          <a:bodyPr rtlCol="0">
            <a:normAutofit lnSpcReduction="10000"/>
          </a:bodyPr>
          <a:lstStyle/>
          <a:p>
            <a:pPr marL="0" indent="0" fontAlgn="auto">
              <a:buFont typeface="Wingdings 3" charset="2"/>
              <a:buNone/>
              <a:defRPr/>
            </a:pPr>
            <a:r>
              <a:rPr lang="en-US" b="1" u="sng" spc="600" dirty="0">
                <a:solidFill>
                  <a:schemeClr val="accent1">
                    <a:lumMod val="75000"/>
                  </a:schemeClr>
                </a:solidFill>
                <a:latin typeface="Bradley Hand ITC" panose="03070402050302030203" pitchFamily="66" charset="0"/>
              </a:rPr>
              <a:t>JURISDICTIONAL ISSUES</a:t>
            </a:r>
          </a:p>
          <a:p>
            <a:pPr lvl="1" fontAlgn="auto">
              <a:buFont typeface="Wingdings 3" charset="2"/>
              <a:buChar char=""/>
              <a:defRPr/>
            </a:pPr>
            <a:r>
              <a:rPr lang="en-US" dirty="0">
                <a:solidFill>
                  <a:schemeClr val="tx1">
                    <a:lumMod val="75000"/>
                    <a:lumOff val="25000"/>
                  </a:schemeClr>
                </a:solidFill>
              </a:rPr>
              <a:t>Wills</a:t>
            </a:r>
          </a:p>
          <a:p>
            <a:pPr lvl="2" fontAlgn="auto">
              <a:buFont typeface="Wingdings 3" charset="2"/>
              <a:buChar char=""/>
              <a:defRPr/>
            </a:pPr>
            <a:r>
              <a:rPr lang="en-US" dirty="0">
                <a:solidFill>
                  <a:schemeClr val="tx1">
                    <a:lumMod val="75000"/>
                    <a:lumOff val="25000"/>
                  </a:schemeClr>
                </a:solidFill>
              </a:rPr>
              <a:t>Proper Execution</a:t>
            </a:r>
          </a:p>
          <a:p>
            <a:pPr lvl="2" fontAlgn="auto">
              <a:buFont typeface="Wingdings 3" charset="2"/>
              <a:buChar char=""/>
              <a:defRPr/>
            </a:pPr>
            <a:r>
              <a:rPr lang="en-US" dirty="0">
                <a:solidFill>
                  <a:schemeClr val="tx1">
                    <a:lumMod val="75000"/>
                    <a:lumOff val="25000"/>
                  </a:schemeClr>
                </a:solidFill>
              </a:rPr>
              <a:t>Holographic Wills</a:t>
            </a:r>
          </a:p>
          <a:p>
            <a:pPr lvl="1" fontAlgn="auto">
              <a:buFont typeface="Wingdings 3" charset="2"/>
              <a:buChar char=""/>
              <a:defRPr/>
            </a:pPr>
            <a:r>
              <a:rPr lang="en-US" dirty="0">
                <a:solidFill>
                  <a:schemeClr val="tx1">
                    <a:lumMod val="75000"/>
                    <a:lumOff val="25000"/>
                  </a:schemeClr>
                </a:solidFill>
              </a:rPr>
              <a:t>Probates</a:t>
            </a:r>
          </a:p>
          <a:p>
            <a:pPr lvl="2" fontAlgn="auto">
              <a:buFont typeface="Wingdings 3" charset="2"/>
              <a:buChar char=""/>
              <a:defRPr/>
            </a:pPr>
            <a:r>
              <a:rPr lang="en-US" dirty="0">
                <a:solidFill>
                  <a:schemeClr val="tx1">
                    <a:lumMod val="75000"/>
                    <a:lumOff val="25000"/>
                  </a:schemeClr>
                </a:solidFill>
              </a:rPr>
              <a:t>Idaho – probates must be initiated within 3 years of the decedent’s date of death</a:t>
            </a:r>
          </a:p>
          <a:p>
            <a:pPr lvl="2" fontAlgn="auto">
              <a:buFont typeface="Wingdings 3" charset="2"/>
              <a:buChar char=""/>
              <a:defRPr/>
            </a:pPr>
            <a:r>
              <a:rPr lang="en-US" dirty="0">
                <a:solidFill>
                  <a:schemeClr val="tx1">
                    <a:lumMod val="75000"/>
                    <a:lumOff val="25000"/>
                  </a:schemeClr>
                </a:solidFill>
              </a:rPr>
              <a:t>Ancillary Probates</a:t>
            </a:r>
          </a:p>
          <a:p>
            <a:pPr lvl="3" fontAlgn="auto">
              <a:buFont typeface="Wingdings 3" charset="2"/>
              <a:buChar char=""/>
              <a:defRPr/>
            </a:pPr>
            <a:r>
              <a:rPr lang="en-US" dirty="0">
                <a:solidFill>
                  <a:schemeClr val="tx1">
                    <a:lumMod val="75000"/>
                    <a:lumOff val="25000"/>
                  </a:schemeClr>
                </a:solidFill>
              </a:rPr>
              <a:t>Washington does not have ancillary probates</a:t>
            </a:r>
          </a:p>
          <a:p>
            <a:pPr lvl="1" fontAlgn="auto">
              <a:buFont typeface="Wingdings 3" charset="2"/>
              <a:buChar char=""/>
              <a:defRPr/>
            </a:pPr>
            <a:r>
              <a:rPr lang="en-US" dirty="0">
                <a:solidFill>
                  <a:schemeClr val="tx1">
                    <a:lumMod val="75000"/>
                    <a:lumOff val="25000"/>
                  </a:schemeClr>
                </a:solidFill>
              </a:rPr>
              <a:t>Marital Status</a:t>
            </a:r>
          </a:p>
          <a:p>
            <a:pPr lvl="2" fontAlgn="auto">
              <a:buFont typeface="Wingdings 3" charset="2"/>
              <a:buChar char=""/>
              <a:defRPr/>
            </a:pPr>
            <a:r>
              <a:rPr lang="en-US" dirty="0">
                <a:solidFill>
                  <a:schemeClr val="tx1">
                    <a:lumMod val="75000"/>
                    <a:lumOff val="25000"/>
                  </a:schemeClr>
                </a:solidFill>
              </a:rPr>
              <a:t>Committed Intimate Relationships (CIRs)</a:t>
            </a:r>
          </a:p>
          <a:p>
            <a:pPr lvl="2" fontAlgn="auto">
              <a:buFont typeface="Wingdings 3" charset="2"/>
              <a:buChar char=""/>
              <a:defRPr/>
            </a:pPr>
            <a:r>
              <a:rPr lang="en-US" dirty="0">
                <a:solidFill>
                  <a:schemeClr val="tx1">
                    <a:lumMod val="75000"/>
                    <a:lumOff val="25000"/>
                  </a:schemeClr>
                </a:solidFill>
              </a:rPr>
              <a:t>Property Status</a:t>
            </a:r>
          </a:p>
          <a:p>
            <a:pPr fontAlgn="auto">
              <a:buFont typeface="Wingdings 3" charset="2"/>
              <a:buChar char=""/>
              <a:defRPr/>
            </a:pPr>
            <a:endParaRPr lang="en-US"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F505CEAE-F99B-41DD-B558-A7B6D37A4088}"/>
              </a:ext>
            </a:extLst>
          </p:cNvPr>
          <p:cNvCxnSpPr/>
          <p:nvPr/>
        </p:nvCxnSpPr>
        <p:spPr>
          <a:xfrm>
            <a:off x="488950" y="1976438"/>
            <a:ext cx="1133792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22631.0"/>
  <p:tag name="AS_RELEASE_DATE" val="2021.03.14"/>
  <p:tag name="AS_TITLE" val="Aspose.Slides for .NET 4.0 Client Profile"/>
  <p:tag name="AS_VERSION" val="21.3"/>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4007</Words>
  <Application>Microsoft Office PowerPoint</Application>
  <PresentationFormat>Widescreen</PresentationFormat>
  <Paragraphs>460</Paragraphs>
  <Slides>42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Bradley Hand ITC</vt:lpstr>
      <vt:lpstr>Calibri</vt:lpstr>
      <vt:lpstr>Century Gothic</vt:lpstr>
      <vt:lpstr>Times New Roman</vt:lpstr>
      <vt:lpstr>Wingdings 3</vt:lpstr>
      <vt:lpstr>Wisp</vt:lpstr>
      <vt:lpstr>TRENDS IN LITIGATION ACTEC WESTERN REGIONAL CONFERENCE 2024</vt:lpstr>
      <vt:lpstr>TRENDS IN LITIGATION OVERVIEW</vt:lpstr>
      <vt:lpstr>RACE TO THE COURT HOUSE -  CROSS JURISDICTIONAL ISSUES</vt:lpstr>
      <vt:lpstr>CONFLICT OF LAWS –  WHICH LAW CONTROLS?</vt:lpstr>
      <vt:lpstr>PowerPoint Presentation</vt:lpstr>
      <vt:lpstr>CONFLICT OF LAWS –  WHICH LAW CONTROLS?</vt:lpstr>
      <vt:lpstr>CONFLICT OF LAWS –  WHICH LAW CONTROLS?</vt:lpstr>
      <vt:lpstr>CONFLICT OF LAWS –  WHICH LAW CONTROLS?</vt:lpstr>
      <vt:lpstr>CONFLICT OF LAWS –  WHICH LAW CONTROLS?</vt:lpstr>
      <vt:lpstr>Declaratory Relief Actions </vt:lpstr>
      <vt:lpstr>Declaratory Relief Actions  BETTER TO SEEK PERMISSION THAN ASK FORGIVENESS</vt:lpstr>
      <vt:lpstr>Declaratory Relief Actions  BETTER TO SEEK PERMISSION THAN ASK FORGIVENESS</vt:lpstr>
      <vt:lpstr>NON-JUDICIAL ALTERNATIVES OPTIONS TO AVOID LITIGATION </vt:lpstr>
      <vt:lpstr>NON-JUDICIAL ALTERNATIVES OPTIONS TO AVOID LITIGATION </vt:lpstr>
      <vt:lpstr>ACCELERATING STATUTES OF LIMITATION</vt:lpstr>
      <vt:lpstr>NOTICE OF IRREVOCABILITY THE BENEFICIARY’s RIGHT TO KNOW</vt:lpstr>
      <vt:lpstr>PowerPoint Presentation</vt:lpstr>
      <vt:lpstr>NOTICE OF PROPOSED ACTION PREVENTING LATER CHALLENGES TO ACTIONS</vt:lpstr>
      <vt:lpstr>PowerPoint Presentation</vt:lpstr>
      <vt:lpstr>NOTICE OF PROPOSED ACTION PREVENTING LATER CHALLENGES TO ACTIONS</vt:lpstr>
      <vt:lpstr>NOTICE TO CREDITORS  NOT JUST FOR PROBATES</vt:lpstr>
      <vt:lpstr>PowerPoint Presentation</vt:lpstr>
      <vt:lpstr>PowerPoint Presentation</vt:lpstr>
      <vt:lpstr>ACCOUNTINGS KEEPING BENEFICIARIES IN THE KNOW</vt:lpstr>
      <vt:lpstr>PowerPoint Presentation</vt:lpstr>
      <vt:lpstr>ELECTRONIC WILLS ACT</vt:lpstr>
      <vt:lpstr>ELECTRONIC WILLS ACT TECHNOLOGY IN ESTATE PLANNING</vt:lpstr>
      <vt:lpstr>PowerPoint Presentation</vt:lpstr>
      <vt:lpstr>PowerPoint Presentation</vt:lpstr>
      <vt:lpstr>PowerPoint Presentation</vt:lpstr>
      <vt:lpstr>PowerPoint Presentation</vt:lpstr>
      <vt:lpstr>POWERS OF ATTORNEY MANAGING THE AFFAIRS OF OTHERS</vt:lpstr>
      <vt:lpstr>PowerPoint Presentation</vt:lpstr>
      <vt:lpstr>PowerPoint Presentation</vt:lpstr>
      <vt:lpstr>PowerPoint Presentation</vt:lpstr>
      <vt:lpstr>PowerPoint Presentation</vt:lpstr>
      <vt:lpstr>SPENDTHRIFT TRUST STATUTES</vt:lpstr>
      <vt:lpstr>PowerPoint Presentation</vt:lpstr>
      <vt:lpstr>PowerPoint Presentation</vt:lpstr>
      <vt:lpstr>PowerPoint Presentation</vt:lpstr>
      <vt:lpstr>LOOKING DOWN THE ROAD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2024-08-15T20:58:34Z</dcterms:modified>
</cp:coreProperties>
</file>